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22"/>
  </p:notesMasterIdLst>
  <p:sldIdLst>
    <p:sldId id="256" r:id="rId3"/>
    <p:sldId id="295" r:id="rId4"/>
    <p:sldId id="275" r:id="rId5"/>
    <p:sldId id="299" r:id="rId6"/>
    <p:sldId id="301" r:id="rId7"/>
    <p:sldId id="300" r:id="rId8"/>
    <p:sldId id="276" r:id="rId9"/>
    <p:sldId id="298" r:id="rId10"/>
    <p:sldId id="306" r:id="rId11"/>
    <p:sldId id="307" r:id="rId12"/>
    <p:sldId id="308" r:id="rId13"/>
    <p:sldId id="309" r:id="rId14"/>
    <p:sldId id="310" r:id="rId15"/>
    <p:sldId id="311" r:id="rId16"/>
    <p:sldId id="312" r:id="rId17"/>
    <p:sldId id="302" r:id="rId18"/>
    <p:sldId id="305" r:id="rId19"/>
    <p:sldId id="303" r:id="rId20"/>
    <p:sldId id="30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p:restoredTop sz="94721"/>
  </p:normalViewPr>
  <p:slideViewPr>
    <p:cSldViewPr>
      <p:cViewPr varScale="1">
        <p:scale>
          <a:sx n="91" d="100"/>
          <a:sy n="91" d="100"/>
        </p:scale>
        <p:origin x="-40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F598C4E-301B-264A-A521-FE3ADA004904}" type="slidenum">
              <a:rPr lang="en-US" altLang="en-US"/>
              <a:pPr>
                <a:defRPr/>
              </a:pPr>
              <a:t>‹#›</a:t>
            </a:fld>
            <a:endParaRPr lang="en-US" altLang="en-US"/>
          </a:p>
        </p:txBody>
      </p:sp>
    </p:spTree>
    <p:extLst>
      <p:ext uri="{BB962C8B-B14F-4D97-AF65-F5344CB8AC3E}">
        <p14:creationId xmlns:p14="http://schemas.microsoft.com/office/powerpoint/2010/main" val="1149312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BE74CC5A-F5A2-F94A-B410-AC1FED1BF708}" type="slidenum">
              <a:rPr lang="en-US" altLang="en-US" sz="1200"/>
              <a:pPr/>
              <a:t>1</a:t>
            </a:fld>
            <a:endParaRPr lang="en-US" alt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latin typeface="Arial" charset="0"/>
                <a:ea typeface="MS PGothic" charset="-128"/>
              </a:rPr>
              <a:t>Use the paper provided to write down your groups ideas.</a:t>
            </a:r>
          </a:p>
          <a:p>
            <a:endParaRPr lang="en-US" altLang="en-US">
              <a:latin typeface="Arial" charset="0"/>
              <a:ea typeface="MS PGothic" charset="-128"/>
            </a:endParaRPr>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CEFE6C77-1A58-4A4E-9B13-EFAF5D05FE94}"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latin typeface="Arial" charset="0"/>
                <a:ea typeface="MS PGothic" charset="-128"/>
              </a:rPr>
              <a:t>Use the paper provided to write down your groups ideas.</a:t>
            </a:r>
          </a:p>
          <a:p>
            <a:endParaRPr lang="en-US" altLang="en-US">
              <a:latin typeface="Arial" charset="0"/>
              <a:ea typeface="MS PGothic"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33BDADB-6A3E-B840-A62D-FBDC73F787A4}" type="slidenum">
              <a:rPr lang="en-US" altLang="en-US" sz="120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latin typeface="Arial" charset="0"/>
                <a:ea typeface="MS PGothic" charset="-128"/>
              </a:rPr>
              <a:t>Use the paper provided to write down your groups ideas.</a:t>
            </a:r>
          </a:p>
          <a:p>
            <a:endParaRPr lang="en-US" altLang="en-US">
              <a:latin typeface="Arial" charset="0"/>
              <a:ea typeface="MS PGothic" charset="-128"/>
            </a:endParaRPr>
          </a:p>
        </p:txBody>
      </p:sp>
      <p:sp>
        <p:nvSpPr>
          <p:cNvPr id="225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B3329400-04AC-1B4F-8C73-96391E4A8335}" type="slidenum">
              <a:rPr lang="en-US" altLang="en-US" sz="120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latin typeface="Arial" charset="0"/>
                <a:ea typeface="MS PGothic" charset="-128"/>
              </a:rPr>
              <a:t>Use the paper provided to write down your groups ideas.</a:t>
            </a:r>
          </a:p>
          <a:p>
            <a:endParaRPr lang="en-US" altLang="en-US">
              <a:latin typeface="Arial" charset="0"/>
              <a:ea typeface="MS PGothic" charset="-128"/>
            </a:endParaRPr>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F929722-D745-DC48-8130-5664F87AC756}" type="slidenum">
              <a:rPr lang="en-US" altLang="en-US" sz="1200"/>
              <a:pPr/>
              <a:t>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C7521C38-1832-C94C-B1FF-D4F726371D62}" type="slidenum">
              <a:rPr lang="en-US" altLang="en-US"/>
              <a:pPr>
                <a:defRPr/>
              </a:pPr>
              <a:t>‹#›</a:t>
            </a:fld>
            <a:endParaRPr lang="en-US" altLang="en-US"/>
          </a:p>
        </p:txBody>
      </p:sp>
    </p:spTree>
    <p:extLst>
      <p:ext uri="{BB962C8B-B14F-4D97-AF65-F5344CB8AC3E}">
        <p14:creationId xmlns:p14="http://schemas.microsoft.com/office/powerpoint/2010/main" val="200802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36DBA2FC-D326-744A-BB0D-42C83BC84D99}" type="slidenum">
              <a:rPr lang="en-US" altLang="en-US"/>
              <a:pPr>
                <a:defRPr/>
              </a:pPr>
              <a:t>‹#›</a:t>
            </a:fld>
            <a:endParaRPr lang="en-US" altLang="en-US"/>
          </a:p>
        </p:txBody>
      </p:sp>
    </p:spTree>
    <p:extLst>
      <p:ext uri="{BB962C8B-B14F-4D97-AF65-F5344CB8AC3E}">
        <p14:creationId xmlns:p14="http://schemas.microsoft.com/office/powerpoint/2010/main" val="56620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914400"/>
            <a:ext cx="2057400" cy="5181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28600" y="914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9D61C5D4-4EA1-BB4F-8329-50B3BB5CAFA1}" type="slidenum">
              <a:rPr lang="en-US" altLang="en-US"/>
              <a:pPr>
                <a:defRPr/>
              </a:pPr>
              <a:t>‹#›</a:t>
            </a:fld>
            <a:endParaRPr lang="en-US" altLang="en-US"/>
          </a:p>
        </p:txBody>
      </p:sp>
    </p:spTree>
    <p:extLst>
      <p:ext uri="{BB962C8B-B14F-4D97-AF65-F5344CB8AC3E}">
        <p14:creationId xmlns:p14="http://schemas.microsoft.com/office/powerpoint/2010/main" val="65246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E484AB2E-EA99-F541-9A21-3DDCDF216CB3}" type="slidenum">
              <a:rPr lang="en-US" altLang="en-US"/>
              <a:pPr>
                <a:defRPr/>
              </a:pPr>
              <a:t>‹#›</a:t>
            </a:fld>
            <a:endParaRPr lang="en-US" altLang="en-US"/>
          </a:p>
        </p:txBody>
      </p:sp>
    </p:spTree>
    <p:extLst>
      <p:ext uri="{BB962C8B-B14F-4D97-AF65-F5344CB8AC3E}">
        <p14:creationId xmlns:p14="http://schemas.microsoft.com/office/powerpoint/2010/main" val="114262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5AC73C0-5698-7C47-9ACF-793B03C58A32}" type="slidenum">
              <a:rPr lang="en-US" altLang="en-US"/>
              <a:pPr>
                <a:defRPr/>
              </a:pPr>
              <a:t>‹#›</a:t>
            </a:fld>
            <a:endParaRPr lang="en-US" altLang="en-US"/>
          </a:p>
        </p:txBody>
      </p:sp>
    </p:spTree>
    <p:extLst>
      <p:ext uri="{BB962C8B-B14F-4D97-AF65-F5344CB8AC3E}">
        <p14:creationId xmlns:p14="http://schemas.microsoft.com/office/powerpoint/2010/main" val="135538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5A4C27DA-471F-7647-9392-0FAEB8D75312}" type="slidenum">
              <a:rPr lang="en-US" altLang="en-US"/>
              <a:pPr>
                <a:defRPr/>
              </a:pPr>
              <a:t>‹#›</a:t>
            </a:fld>
            <a:endParaRPr lang="en-US" altLang="en-US"/>
          </a:p>
        </p:txBody>
      </p:sp>
    </p:spTree>
    <p:extLst>
      <p:ext uri="{BB962C8B-B14F-4D97-AF65-F5344CB8AC3E}">
        <p14:creationId xmlns:p14="http://schemas.microsoft.com/office/powerpoint/2010/main" val="161276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C89C5AD7-711E-6B4E-AC23-FE37CFBAED74}" type="slidenum">
              <a:rPr lang="en-US" altLang="en-US"/>
              <a:pPr>
                <a:defRPr/>
              </a:pPr>
              <a:t>‹#›</a:t>
            </a:fld>
            <a:endParaRPr lang="en-US" altLang="en-US"/>
          </a:p>
        </p:txBody>
      </p:sp>
    </p:spTree>
    <p:extLst>
      <p:ext uri="{BB962C8B-B14F-4D97-AF65-F5344CB8AC3E}">
        <p14:creationId xmlns:p14="http://schemas.microsoft.com/office/powerpoint/2010/main" val="27308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D3478F9B-C441-D746-BAAA-EF50F693EFEF}" type="slidenum">
              <a:rPr lang="en-US" altLang="en-US"/>
              <a:pPr>
                <a:defRPr/>
              </a:pPr>
              <a:t>‹#›</a:t>
            </a:fld>
            <a:endParaRPr lang="en-US" altLang="en-US"/>
          </a:p>
        </p:txBody>
      </p:sp>
    </p:spTree>
    <p:extLst>
      <p:ext uri="{BB962C8B-B14F-4D97-AF65-F5344CB8AC3E}">
        <p14:creationId xmlns:p14="http://schemas.microsoft.com/office/powerpoint/2010/main" val="53433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F2A433-D64E-D841-8B2A-1314641B66CB}" type="slidenum">
              <a:rPr lang="en-US" altLang="en-US"/>
              <a:pPr>
                <a:defRPr/>
              </a:pPr>
              <a:t>‹#›</a:t>
            </a:fld>
            <a:endParaRPr lang="en-US" altLang="en-US"/>
          </a:p>
        </p:txBody>
      </p:sp>
    </p:spTree>
    <p:extLst>
      <p:ext uri="{BB962C8B-B14F-4D97-AF65-F5344CB8AC3E}">
        <p14:creationId xmlns:p14="http://schemas.microsoft.com/office/powerpoint/2010/main" val="193819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768B649-08C9-0847-8F6B-CA4EF7410917}" type="slidenum">
              <a:rPr lang="en-US" altLang="en-US"/>
              <a:pPr>
                <a:defRPr/>
              </a:pPr>
              <a:t>‹#›</a:t>
            </a:fld>
            <a:endParaRPr lang="en-US" altLang="en-US"/>
          </a:p>
        </p:txBody>
      </p:sp>
    </p:spTree>
    <p:extLst>
      <p:ext uri="{BB962C8B-B14F-4D97-AF65-F5344CB8AC3E}">
        <p14:creationId xmlns:p14="http://schemas.microsoft.com/office/powerpoint/2010/main" val="788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AE5D30-D884-DD41-B509-C366AB6F7C47}" type="slidenum">
              <a:rPr lang="en-US" altLang="en-US"/>
              <a:pPr>
                <a:defRPr/>
              </a:pPr>
              <a:t>‹#›</a:t>
            </a:fld>
            <a:endParaRPr lang="en-US" altLang="en-US"/>
          </a:p>
        </p:txBody>
      </p:sp>
    </p:spTree>
    <p:extLst>
      <p:ext uri="{BB962C8B-B14F-4D97-AF65-F5344CB8AC3E}">
        <p14:creationId xmlns:p14="http://schemas.microsoft.com/office/powerpoint/2010/main" val="1595920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914400"/>
            <a:ext cx="510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75A5727-1E25-7E42-94A3-0FF0DB8843CD}" type="slidenum">
              <a:rPr lang="en-US" altLang="en-US"/>
              <a:pPr>
                <a:defRPr/>
              </a:pPr>
              <a:t>‹#›</a:t>
            </a:fld>
            <a:endParaRPr lang="en-US" altLang="en-US"/>
          </a:p>
        </p:txBody>
      </p:sp>
      <p:pic>
        <p:nvPicPr>
          <p:cNvPr id="1029" name="Picture 7" descr="TA_Logo_rev"/>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304800"/>
            <a:ext cx="584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descr="tri5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 y="0"/>
            <a:ext cx="26606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0300" y="6324600"/>
            <a:ext cx="1308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2860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1600" kern="1200">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1600">
          <a:solidFill>
            <a:schemeClr val="bg1"/>
          </a:solidFill>
          <a:latin typeface="Arial" panose="020B0604020202020204" pitchFamily="34" charset="0"/>
          <a:ea typeface="MS PGothic" panose="020B0600070205080204" pitchFamily="34" charset="-128"/>
          <a:cs typeface="MS PGothic" charset="0"/>
        </a:defRPr>
      </a:lvl2pPr>
      <a:lvl3pPr algn="l" rtl="0" eaLnBrk="0" fontAlgn="base" hangingPunct="0">
        <a:spcBef>
          <a:spcPct val="0"/>
        </a:spcBef>
        <a:spcAft>
          <a:spcPct val="0"/>
        </a:spcAft>
        <a:defRPr sz="1600">
          <a:solidFill>
            <a:schemeClr val="bg1"/>
          </a:solidFill>
          <a:latin typeface="Arial" panose="020B0604020202020204" pitchFamily="34" charset="0"/>
          <a:ea typeface="MS PGothic" panose="020B0600070205080204" pitchFamily="34" charset="-128"/>
          <a:cs typeface="MS PGothic" charset="0"/>
        </a:defRPr>
      </a:lvl3pPr>
      <a:lvl4pPr algn="l" rtl="0" eaLnBrk="0" fontAlgn="base" hangingPunct="0">
        <a:spcBef>
          <a:spcPct val="0"/>
        </a:spcBef>
        <a:spcAft>
          <a:spcPct val="0"/>
        </a:spcAft>
        <a:defRPr sz="1600">
          <a:solidFill>
            <a:schemeClr val="bg1"/>
          </a:solidFill>
          <a:latin typeface="Arial" panose="020B0604020202020204" pitchFamily="34" charset="0"/>
          <a:ea typeface="MS PGothic" panose="020B0600070205080204" pitchFamily="34" charset="-128"/>
          <a:cs typeface="MS PGothic" charset="0"/>
        </a:defRPr>
      </a:lvl4pPr>
      <a:lvl5pPr algn="l" rtl="0" eaLnBrk="0" fontAlgn="base" hangingPunct="0">
        <a:spcBef>
          <a:spcPct val="0"/>
        </a:spcBef>
        <a:spcAft>
          <a:spcPct val="0"/>
        </a:spcAft>
        <a:defRPr sz="1600">
          <a:solidFill>
            <a:schemeClr val="bg1"/>
          </a:solidFill>
          <a:latin typeface="Arial" panose="020B0604020202020204" pitchFamily="34" charset="0"/>
          <a:ea typeface="MS PGothic" panose="020B0600070205080204" pitchFamily="34" charset="-128"/>
          <a:cs typeface="MS PGothic" charset="0"/>
        </a:defRPr>
      </a:lvl5pPr>
      <a:lvl6pPr marL="457200" algn="l" rtl="0" fontAlgn="base">
        <a:spcBef>
          <a:spcPct val="0"/>
        </a:spcBef>
        <a:spcAft>
          <a:spcPct val="0"/>
        </a:spcAft>
        <a:defRPr sz="1600">
          <a:solidFill>
            <a:schemeClr val="bg1"/>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1600">
          <a:solidFill>
            <a:schemeClr val="bg1"/>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1600">
          <a:solidFill>
            <a:schemeClr val="bg1"/>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1600">
          <a:solidFill>
            <a:schemeClr val="bg1"/>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bg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kern="1200">
          <a:solidFill>
            <a:schemeClr val="bg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kern="1200">
          <a:solidFill>
            <a:schemeClr val="bg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kern="1200">
          <a:solidFill>
            <a:schemeClr val="bg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kern="1200">
          <a:solidFill>
            <a:schemeClr val="bg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evanscycles.com/products/lezyne/cnc-pedal-spanner-15mm-ec034132" TargetMode="External"/><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sheldonbrown.com/skewers.html" TargetMode="External"/><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hop.samsonite.com/accessories/samsonite-add-a-bag-strap/49493XXXX.html" TargetMode="Externa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www.merlincycles.com/evoc-travel-bike-bag-50836.html" TargetMode="External"/><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ciconbags.com/" TargetMode="External"/><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1" descr="tri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71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7" descr="TA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265113"/>
            <a:ext cx="6937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Grp="1" noChangeArrowheads="1"/>
          </p:cNvSpPr>
          <p:nvPr/>
        </p:nvSpPr>
        <p:spPr bwMode="auto">
          <a:xfrm>
            <a:off x="457200" y="5029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eaLnBrk="1" hangingPunct="1">
              <a:spcBef>
                <a:spcPct val="0"/>
              </a:spcBef>
              <a:buFontTx/>
              <a:buNone/>
            </a:pPr>
            <a:r>
              <a:rPr lang="en-GB" altLang="en-US" b="1">
                <a:solidFill>
                  <a:srgbClr val="FFFFFF"/>
                </a:solidFill>
              </a:rPr>
              <a:t>Taking it to a Professional Level</a:t>
            </a:r>
          </a:p>
        </p:txBody>
      </p:sp>
      <p:pic>
        <p:nvPicPr>
          <p:cNvPr id="14340" name="Picture 2" descr="logo-NSW-20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8600"/>
            <a:ext cx="76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p:cNvSpPr>
            <a:spLocks noGrp="1" noChangeArrowheads="1"/>
          </p:cNvSpPr>
          <p:nvPr/>
        </p:nvSpPr>
        <p:spPr bwMode="auto">
          <a:xfrm>
            <a:off x="1527175" y="228600"/>
            <a:ext cx="57118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eaLnBrk="1" hangingPunct="1">
              <a:spcBef>
                <a:spcPct val="0"/>
              </a:spcBef>
              <a:buFontTx/>
              <a:buNone/>
            </a:pPr>
            <a:r>
              <a:rPr lang="en-GB" altLang="en-US" b="1" dirty="0">
                <a:solidFill>
                  <a:schemeClr val="tx1"/>
                </a:solidFill>
              </a:rPr>
              <a:t>Travel &amp; </a:t>
            </a:r>
            <a:r>
              <a:rPr lang="en-GB" altLang="en-US" b="1">
                <a:solidFill>
                  <a:schemeClr val="tx1"/>
                </a:solidFill>
              </a:rPr>
              <a:t>bike </a:t>
            </a:r>
            <a:r>
              <a:rPr lang="en-GB" altLang="en-US" b="1" smtClean="0">
                <a:solidFill>
                  <a:schemeClr val="tx1"/>
                </a:solidFill>
              </a:rPr>
              <a:t>bags/packing/ tools/maintenance </a:t>
            </a:r>
            <a:r>
              <a:rPr lang="en-GB" altLang="en-US" b="1" dirty="0" err="1" smtClean="0">
                <a:solidFill>
                  <a:schemeClr val="tx1"/>
                </a:solidFill>
              </a:rPr>
              <a:t>etc</a:t>
            </a:r>
            <a:endParaRPr lang="en-GB" alt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a:t>Bike packing</a:t>
            </a:r>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0" y="1676400"/>
            <a:ext cx="6019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r>
              <a:rPr lang="en-US" sz="2000" dirty="0" smtClean="0"/>
              <a:t>If </a:t>
            </a:r>
            <a:r>
              <a:rPr lang="en-US" sz="2000" dirty="0"/>
              <a:t>you have carbon bars or stem or seat pillar </a:t>
            </a:r>
            <a:r>
              <a:rPr lang="mr-IN" sz="2000" dirty="0" smtClean="0"/>
              <a:t>–</a:t>
            </a:r>
            <a:r>
              <a:rPr lang="en-US" sz="2000" dirty="0" smtClean="0"/>
              <a:t>you must use </a:t>
            </a:r>
            <a:r>
              <a:rPr lang="en-US" sz="2000" dirty="0"/>
              <a:t>Carbon Paste </a:t>
            </a:r>
            <a:r>
              <a:rPr lang="en-US" sz="2000" dirty="0" smtClean="0"/>
              <a:t>Athletes </a:t>
            </a:r>
            <a:r>
              <a:rPr lang="en-US" sz="2000" dirty="0" err="1" smtClean="0"/>
              <a:t>overtorque</a:t>
            </a:r>
            <a:r>
              <a:rPr lang="en-US" sz="2000" dirty="0" smtClean="0"/>
              <a:t> </a:t>
            </a:r>
            <a:r>
              <a:rPr lang="en-US" sz="2000" dirty="0"/>
              <a:t>bolts in an attempt to keep </a:t>
            </a:r>
            <a:r>
              <a:rPr lang="en-US" sz="2000" dirty="0" smtClean="0"/>
              <a:t>components </a:t>
            </a:r>
            <a:r>
              <a:rPr lang="en-US" sz="2000" dirty="0"/>
              <a:t>from slipping, this </a:t>
            </a:r>
            <a:r>
              <a:rPr lang="en-US" sz="2000" dirty="0" smtClean="0"/>
              <a:t>causes snapped </a:t>
            </a:r>
            <a:r>
              <a:rPr lang="en-US" sz="2000" dirty="0"/>
              <a:t>bolts, stripped seat clamps, cracked clamps, and crushed seat pillars.</a:t>
            </a:r>
          </a:p>
          <a:p>
            <a:r>
              <a:rPr lang="en-US" sz="2000" dirty="0"/>
              <a:t>Inserting components dry isn't ideal </a:t>
            </a:r>
            <a:r>
              <a:rPr lang="en-US" sz="2000" dirty="0" smtClean="0"/>
              <a:t>- </a:t>
            </a:r>
            <a:r>
              <a:rPr lang="en-US" sz="2000" dirty="0"/>
              <a:t>seat or bars will slip if you use a grease or oil</a:t>
            </a:r>
            <a:r>
              <a:rPr lang="en-US" sz="2000" dirty="0" smtClean="0"/>
              <a:t>.</a:t>
            </a:r>
            <a:endParaRPr lang="en-US" sz="2000" dirty="0"/>
          </a:p>
          <a:p>
            <a:r>
              <a:rPr lang="en-US" sz="2000" dirty="0"/>
              <a:t>Dry components make noise</a:t>
            </a:r>
            <a:r>
              <a:rPr lang="en-US" sz="2000" dirty="0" smtClean="0"/>
              <a:t>, </a:t>
            </a:r>
            <a:r>
              <a:rPr lang="en-US" sz="2000" dirty="0"/>
              <a:t>corrode, </a:t>
            </a:r>
            <a:r>
              <a:rPr lang="en-US" sz="2000" dirty="0" smtClean="0"/>
              <a:t>and </a:t>
            </a:r>
            <a:r>
              <a:rPr lang="en-US" sz="2000" dirty="0"/>
              <a:t>sometimes slip. </a:t>
            </a:r>
          </a:p>
          <a:p>
            <a:r>
              <a:rPr lang="en-US" sz="2000" dirty="0"/>
              <a:t>Carbon Paste - Used between carbon/carbon interfaces </a:t>
            </a:r>
            <a:r>
              <a:rPr lang="en-US" sz="2000" dirty="0" smtClean="0"/>
              <a:t>to </a:t>
            </a:r>
            <a:r>
              <a:rPr lang="en-US" sz="2000" dirty="0"/>
              <a:t>reduce the torque required by upwards of 30%. It prevents the seizure of carbon/carbon interfaces.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889" r="31111"/>
          <a:stretch/>
        </p:blipFill>
        <p:spPr>
          <a:xfrm>
            <a:off x="6799289" y="2057400"/>
            <a:ext cx="1447800" cy="3619500"/>
          </a:xfrm>
          <a:prstGeom prst="rect">
            <a:avLst/>
          </a:prstGeom>
        </p:spPr>
      </p:pic>
    </p:spTree>
    <p:extLst>
      <p:ext uri="{BB962C8B-B14F-4D97-AF65-F5344CB8AC3E}">
        <p14:creationId xmlns:p14="http://schemas.microsoft.com/office/powerpoint/2010/main" val="19357121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a:t>Bike packing</a:t>
            </a:r>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0" y="1447800"/>
            <a:ext cx="6019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r>
              <a:rPr lang="en-US" sz="2000" dirty="0" smtClean="0"/>
              <a:t>You </a:t>
            </a:r>
            <a:r>
              <a:rPr lang="en-US" sz="2000" dirty="0"/>
              <a:t>all need torque wrench for doing up bars - stem and seat clamp with Carbon Paste you can run the max torque and be confident its done up fine - many </a:t>
            </a:r>
            <a:r>
              <a:rPr lang="en-US" sz="2000" dirty="0" smtClean="0"/>
              <a:t>over </a:t>
            </a:r>
            <a:r>
              <a:rPr lang="en-US" sz="2000" dirty="0"/>
              <a:t>tighten seat bolts and bar stems </a:t>
            </a:r>
            <a:r>
              <a:rPr lang="en-US" sz="2000" dirty="0" smtClean="0"/>
              <a:t>or worse, no </a:t>
            </a:r>
            <a:r>
              <a:rPr lang="en-US" sz="2000" dirty="0"/>
              <a:t>uniformity with the torques in multi bolt applications </a:t>
            </a:r>
            <a:r>
              <a:rPr lang="en-US" sz="2000" dirty="0" smtClean="0"/>
              <a:t>e.g. a </a:t>
            </a:r>
            <a:r>
              <a:rPr lang="en-US" sz="2000" dirty="0"/>
              <a:t>bar/stem interface </a:t>
            </a:r>
            <a:r>
              <a:rPr lang="en-US" sz="2000" dirty="0" smtClean="0"/>
              <a:t>with 4 </a:t>
            </a:r>
            <a:r>
              <a:rPr lang="en-US" sz="2000" dirty="0"/>
              <a:t>bolts and you have 1 bolt at 6 N.m. and 1 bolt at 5.5 </a:t>
            </a:r>
            <a:r>
              <a:rPr lang="en-US" sz="2000" dirty="0" err="1"/>
              <a:t>N.m</a:t>
            </a:r>
            <a:r>
              <a:rPr lang="en-US" sz="2000" dirty="0"/>
              <a:t> and 2 bolts at 3 </a:t>
            </a:r>
            <a:r>
              <a:rPr lang="en-US" sz="2000" dirty="0" err="1"/>
              <a:t>N.m</a:t>
            </a:r>
            <a:r>
              <a:rPr lang="en-US" sz="2000" dirty="0"/>
              <a:t> then most of the load is on the 1 bolt at 6N.m - so it has lots of load and you have over tightened it - recipe for trouble - a snapped stem bolt is a DNF if you don't crash in the instant it </a:t>
            </a:r>
            <a:r>
              <a:rPr lang="en-US" sz="2000" dirty="0" smtClean="0"/>
              <a:t>snaps</a:t>
            </a:r>
            <a:r>
              <a:rPr lang="en-US" sz="2000" dirty="0"/>
              <a:t> </a:t>
            </a:r>
          </a:p>
          <a:p>
            <a:r>
              <a:rPr lang="en-US" sz="2000" dirty="0"/>
              <a:t>The </a:t>
            </a:r>
            <a:r>
              <a:rPr lang="en-US" sz="2000" dirty="0" err="1"/>
              <a:t>ritchey</a:t>
            </a:r>
            <a:r>
              <a:rPr lang="en-US" sz="2000" dirty="0"/>
              <a:t> 4mm torque wrench is a great option for those of you with 4mm stem and seat bolts.</a:t>
            </a:r>
          </a:p>
          <a:p>
            <a:endParaRPr lang="en-US" sz="2000" dirty="0"/>
          </a:p>
          <a:p>
            <a:r>
              <a:rPr lang="en-US" sz="2000" dirty="0"/>
              <a:t>Park Tool has a decent selection of P handle torque wrenches now </a:t>
            </a:r>
            <a:r>
              <a:rPr lang="en-US" sz="2000" u="sng" dirty="0"/>
              <a:t>http://</a:t>
            </a:r>
            <a:r>
              <a:rPr lang="en-US" sz="2000" u="sng" dirty="0" err="1"/>
              <a:t>www.parktool.com</a:t>
            </a:r>
            <a:r>
              <a:rPr lang="en-US" sz="2000" u="sng" dirty="0"/>
              <a:t>/category/torque-tools ). - </a:t>
            </a:r>
            <a:r>
              <a:rPr lang="en-US" sz="2000" dirty="0"/>
              <a:t>Three pre-sets (4, 5, and 6Nm) and one adjustable (4,4.5,5,5.5,6Nm).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124" y="1615449"/>
            <a:ext cx="2537085" cy="23317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249" y="4343400"/>
            <a:ext cx="2600960" cy="1625600"/>
          </a:xfrm>
          <a:prstGeom prst="rect">
            <a:avLst/>
          </a:prstGeom>
        </p:spPr>
      </p:pic>
    </p:spTree>
    <p:extLst>
      <p:ext uri="{BB962C8B-B14F-4D97-AF65-F5344CB8AC3E}">
        <p14:creationId xmlns:p14="http://schemas.microsoft.com/office/powerpoint/2010/main" val="20819747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smtClean="0"/>
              <a:t>Tools</a:t>
            </a:r>
            <a:endParaRPr lang="en-US" altLang="en-US" sz="3600" b="1" dirty="0"/>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0" y="1676400"/>
            <a:ext cx="6705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r>
              <a:rPr lang="en-US" sz="2000" dirty="0"/>
              <a:t>Multi Tools don't cut it - they are good for back up and for the smaller keys like brake pads </a:t>
            </a:r>
            <a:r>
              <a:rPr lang="en-US" sz="2000" dirty="0" err="1"/>
              <a:t>etc</a:t>
            </a:r>
            <a:r>
              <a:rPr lang="en-US" sz="2000" dirty="0"/>
              <a:t> 3 way Allen keys are best - and backed up with torque wrench to finish off </a:t>
            </a:r>
          </a:p>
          <a:p>
            <a:r>
              <a:rPr lang="en-US" sz="2000" dirty="0"/>
              <a:t>A 5/6 mm Allen key ("Z" key) is required to tighten rear brake mounts </a:t>
            </a:r>
          </a:p>
          <a:p>
            <a:r>
              <a:rPr lang="en-US" sz="2000" dirty="0"/>
              <a:t>A set of "L style" Metric Allen keys with Ball End is vital - you will need the smaller ones for brake pad replacement - and the 4/5/6mm for "bigger jobs" - You may not need the bigger ones - i.e. 8mm unless </a:t>
            </a:r>
            <a:r>
              <a:rPr lang="en-US" sz="2000" dirty="0" smtClean="0"/>
              <a:t>required </a:t>
            </a:r>
            <a:r>
              <a:rPr lang="en-US" sz="2000" dirty="0"/>
              <a:t>for your pedals  </a:t>
            </a:r>
          </a:p>
          <a:p>
            <a:r>
              <a:rPr lang="en-US" sz="2000" dirty="0" smtClean="0"/>
              <a:t>Ensure </a:t>
            </a:r>
            <a:r>
              <a:rPr lang="en-US" sz="2000" dirty="0"/>
              <a:t>you insert tools all the way into bolt heads - to maximize contact area and avoid rounding out bolt heads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165" t="20000" r="22976" b="18889"/>
          <a:stretch/>
        </p:blipFill>
        <p:spPr>
          <a:xfrm>
            <a:off x="6934200" y="1693889"/>
            <a:ext cx="1975658" cy="17526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095" t="7143" r="9048" b="5714"/>
          <a:stretch/>
        </p:blipFill>
        <p:spPr>
          <a:xfrm>
            <a:off x="6640642" y="4038600"/>
            <a:ext cx="2499610" cy="1752600"/>
          </a:xfrm>
          <a:prstGeom prst="rect">
            <a:avLst/>
          </a:prstGeom>
        </p:spPr>
      </p:pic>
    </p:spTree>
    <p:extLst>
      <p:ext uri="{BB962C8B-B14F-4D97-AF65-F5344CB8AC3E}">
        <p14:creationId xmlns:p14="http://schemas.microsoft.com/office/powerpoint/2010/main" val="17128717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smtClean="0"/>
              <a:t>Tools</a:t>
            </a:r>
            <a:endParaRPr lang="en-US" altLang="en-US" sz="3600" b="1" dirty="0"/>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0" y="1676400"/>
            <a:ext cx="5181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r>
              <a:rPr lang="en-US" sz="2000" dirty="0"/>
              <a:t>Ensure your 3 way tool is replaced when worn - the cheaper ones die early you are better off asking for a forged one like Park Tool or the like (rather than the cheaper cast ones) </a:t>
            </a:r>
          </a:p>
          <a:p>
            <a:r>
              <a:rPr lang="en-US" sz="2000" dirty="0"/>
              <a:t>Pedal Spanner - light and long with quality head - the 2x offset heads are </a:t>
            </a:r>
            <a:r>
              <a:rPr lang="en-US" sz="2000" dirty="0" smtClean="0"/>
              <a:t>good.</a:t>
            </a:r>
            <a:endParaRPr lang="en-US" sz="2000" dirty="0"/>
          </a:p>
          <a:p>
            <a:endParaRPr lang="en-US" sz="2000" dirty="0"/>
          </a:p>
          <a:p>
            <a:r>
              <a:rPr lang="en-US" sz="2000" dirty="0" smtClean="0"/>
              <a:t>*Don't </a:t>
            </a:r>
            <a:r>
              <a:rPr lang="en-US" sz="2000" dirty="0"/>
              <a:t>buy a pedal spanner if you have pedals like this - that only do up with Allen Key inside the </a:t>
            </a:r>
            <a:r>
              <a:rPr lang="en-US" sz="2000" dirty="0" smtClean="0"/>
              <a:t>axle </a:t>
            </a:r>
            <a:endParaRPr lang="en-US" sz="2000" dirty="0">
              <a:hlinkClick r:id="rId3"/>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150" y="3723676"/>
            <a:ext cx="2372324" cy="2372324"/>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5289" t="1254" r="16529" b="2822"/>
          <a:stretch/>
        </p:blipFill>
        <p:spPr>
          <a:xfrm>
            <a:off x="6153150" y="1464039"/>
            <a:ext cx="2419350" cy="2243398"/>
          </a:xfrm>
          <a:prstGeom prst="rect">
            <a:avLst/>
          </a:prstGeom>
        </p:spPr>
      </p:pic>
    </p:spTree>
    <p:extLst>
      <p:ext uri="{BB962C8B-B14F-4D97-AF65-F5344CB8AC3E}">
        <p14:creationId xmlns:p14="http://schemas.microsoft.com/office/powerpoint/2010/main" val="9135695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smtClean="0"/>
              <a:t>Maintenance</a:t>
            </a:r>
            <a:endParaRPr lang="en-US" altLang="en-US" sz="3600" b="1" dirty="0"/>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0" y="1676400"/>
            <a:ext cx="5791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r>
              <a:rPr lang="en-US" sz="2000" dirty="0"/>
              <a:t>Thread </a:t>
            </a:r>
            <a:r>
              <a:rPr lang="en-US" sz="2000" dirty="0" smtClean="0"/>
              <a:t>Maintenance</a:t>
            </a:r>
            <a:endParaRPr lang="en-US" sz="2000" dirty="0"/>
          </a:p>
          <a:p>
            <a:r>
              <a:rPr lang="en-US" sz="2000" dirty="0"/>
              <a:t>A dry or a dry and dirty thread will let you </a:t>
            </a:r>
            <a:r>
              <a:rPr lang="en-US" sz="2000" dirty="0" smtClean="0"/>
              <a:t>down</a:t>
            </a:r>
            <a:endParaRPr lang="en-US" sz="2000" dirty="0"/>
          </a:p>
          <a:p>
            <a:r>
              <a:rPr lang="en-US" sz="2000" dirty="0"/>
              <a:t>Ensure threads are clean and lubricated - most of your steel bolts do up into softer alloy - dirty and dry threads will bind or grip to the softer thread in the alloy and strip the thread of the alloy </a:t>
            </a:r>
            <a:r>
              <a:rPr lang="mr-IN" sz="2000" dirty="0" smtClean="0"/>
              <a:t>–</a:t>
            </a:r>
            <a:r>
              <a:rPr lang="en-US" sz="2000" dirty="0" smtClean="0"/>
              <a:t> Keep them Clean </a:t>
            </a:r>
            <a:r>
              <a:rPr lang="en-US" sz="2000" dirty="0"/>
              <a:t>and Wet </a:t>
            </a:r>
          </a:p>
          <a:p>
            <a:r>
              <a:rPr lang="en-US" sz="2000" dirty="0"/>
              <a:t>Getting some anti seize thread compound is good - especially for bigger things like pedals - seat clamp bolts - headset bearings - brake bolts </a:t>
            </a:r>
          </a:p>
          <a:p>
            <a:r>
              <a:rPr lang="en-US" sz="2000" dirty="0"/>
              <a:t>Simply chain oil is great on the smaller bolts you often undo or adjust for </a:t>
            </a:r>
            <a:r>
              <a:rPr lang="en-US" sz="2000" dirty="0" smtClean="0"/>
              <a:t>packing</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495" y="2819400"/>
            <a:ext cx="3048000" cy="2286000"/>
          </a:xfrm>
          <a:prstGeom prst="rect">
            <a:avLst/>
          </a:prstGeom>
        </p:spPr>
      </p:pic>
    </p:spTree>
    <p:extLst>
      <p:ext uri="{BB962C8B-B14F-4D97-AF65-F5344CB8AC3E}">
        <p14:creationId xmlns:p14="http://schemas.microsoft.com/office/powerpoint/2010/main" val="16247945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24892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smtClean="0"/>
              <a:t>Spare parts</a:t>
            </a:r>
            <a:endParaRPr lang="en-US" altLang="en-US" sz="3600" b="1" dirty="0"/>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0" y="1676400"/>
            <a:ext cx="8890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r>
              <a:rPr lang="en-US" sz="2000" dirty="0" smtClean="0"/>
              <a:t>Seat Clamp -</a:t>
            </a:r>
            <a:r>
              <a:rPr lang="en-US" sz="2000" dirty="0"/>
              <a:t> y</a:t>
            </a:r>
            <a:r>
              <a:rPr lang="en-US" sz="2000" dirty="0" smtClean="0"/>
              <a:t>ou may need </a:t>
            </a:r>
            <a:r>
              <a:rPr lang="en-US" sz="2000" dirty="0"/>
              <a:t>a spare one for your bike </a:t>
            </a:r>
            <a:r>
              <a:rPr lang="en-US" sz="2000" dirty="0" smtClean="0"/>
              <a:t> and the local bike shop may not have the specific brand </a:t>
            </a:r>
            <a:r>
              <a:rPr lang="en-US" sz="2000" smtClean="0"/>
              <a:t>you need - be </a:t>
            </a:r>
            <a:r>
              <a:rPr lang="en-US" sz="2000" dirty="0"/>
              <a:t>prepared </a:t>
            </a:r>
          </a:p>
          <a:p>
            <a:r>
              <a:rPr lang="en-US" sz="2000" dirty="0"/>
              <a:t>Spare </a:t>
            </a:r>
            <a:r>
              <a:rPr lang="en-US" sz="2000" dirty="0" smtClean="0"/>
              <a:t>Hangars - and </a:t>
            </a:r>
            <a:r>
              <a:rPr lang="en-US" sz="2000" dirty="0"/>
              <a:t>carry some spare mount screws if applicable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895600"/>
            <a:ext cx="3175000" cy="3175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26" y="3535680"/>
            <a:ext cx="3149600" cy="2534920"/>
          </a:xfrm>
          <a:prstGeom prst="rect">
            <a:avLst/>
          </a:prstGeom>
        </p:spPr>
      </p:pic>
    </p:spTree>
    <p:extLst>
      <p:ext uri="{BB962C8B-B14F-4D97-AF65-F5344CB8AC3E}">
        <p14:creationId xmlns:p14="http://schemas.microsoft.com/office/powerpoint/2010/main" val="4654520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err="1" smtClean="0"/>
              <a:t>Tyres</a:t>
            </a:r>
            <a:r>
              <a:rPr lang="en-US" altLang="en-US" sz="3600" b="1" dirty="0" smtClean="0"/>
              <a:t> &amp; Wheels</a:t>
            </a:r>
            <a:endParaRPr lang="en-US" altLang="en-US" sz="3600" b="1" dirty="0"/>
          </a:p>
        </p:txBody>
      </p:sp>
      <p:pic>
        <p:nvPicPr>
          <p:cNvPr id="27650"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txBox="1">
            <a:spLocks noChangeArrowheads="1"/>
          </p:cNvSpPr>
          <p:nvPr/>
        </p:nvSpPr>
        <p:spPr bwMode="auto">
          <a:xfrm>
            <a:off x="0" y="1676400"/>
            <a:ext cx="9144000" cy="24384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dirty="0" smtClean="0"/>
              <a:t>    Race </a:t>
            </a:r>
            <a:r>
              <a:rPr lang="en-US" sz="2000" dirty="0"/>
              <a:t>day </a:t>
            </a:r>
            <a:r>
              <a:rPr lang="en-US" sz="2000" dirty="0" err="1" smtClean="0"/>
              <a:t>tyres</a:t>
            </a:r>
            <a:r>
              <a:rPr lang="en-US" sz="2000" dirty="0" smtClean="0"/>
              <a:t> </a:t>
            </a:r>
            <a:r>
              <a:rPr lang="en-US" sz="2000" dirty="0"/>
              <a:t>must be 100% - no compromises - don't ride around on race </a:t>
            </a:r>
            <a:r>
              <a:rPr lang="en-US" sz="2000" dirty="0" err="1" smtClean="0"/>
              <a:t>tyres</a:t>
            </a:r>
            <a:r>
              <a:rPr lang="en-US" sz="2000" dirty="0" smtClean="0"/>
              <a:t> </a:t>
            </a:r>
            <a:r>
              <a:rPr lang="en-US" sz="2000" dirty="0"/>
              <a:t>for days pre race </a:t>
            </a:r>
            <a:r>
              <a:rPr lang="mr-IN" sz="2000" dirty="0" smtClean="0"/>
              <a:t>–</a:t>
            </a:r>
            <a:r>
              <a:rPr lang="en-US" sz="2000" dirty="0" smtClean="0"/>
              <a:t> don</a:t>
            </a:r>
            <a:r>
              <a:rPr lang="mr-IN" sz="2000" dirty="0" smtClean="0"/>
              <a:t>’</a:t>
            </a:r>
            <a:r>
              <a:rPr lang="en-US" sz="2000" dirty="0" smtClean="0"/>
              <a:t>t be </a:t>
            </a:r>
            <a:r>
              <a:rPr lang="en-US" sz="2000" dirty="0"/>
              <a:t>hopeful or wishful when it comes to </a:t>
            </a:r>
            <a:r>
              <a:rPr lang="en-US" sz="2000" dirty="0" err="1" smtClean="0"/>
              <a:t>tyres</a:t>
            </a:r>
            <a:r>
              <a:rPr lang="en-US" sz="2000" dirty="0" smtClean="0"/>
              <a:t> </a:t>
            </a:r>
            <a:r>
              <a:rPr lang="en-US" sz="2000" dirty="0"/>
              <a:t>!</a:t>
            </a:r>
          </a:p>
          <a:p>
            <a:endParaRPr lang="en-US" sz="2000" dirty="0"/>
          </a:p>
          <a:p>
            <a:r>
              <a:rPr lang="en-US" sz="2000" dirty="0" smtClean="0"/>
              <a:t>	Take spare </a:t>
            </a:r>
            <a:r>
              <a:rPr lang="en-US" sz="2000" dirty="0"/>
              <a:t>wheels to ITU events where wheel stops are in place </a:t>
            </a:r>
            <a:r>
              <a:rPr lang="en-US" sz="2000" dirty="0">
                <a:solidFill>
                  <a:schemeClr val="bg1"/>
                </a:solidFill>
              </a:rPr>
              <a:t>and to ride pre </a:t>
            </a:r>
            <a:r>
              <a:rPr lang="en-US" sz="2000" dirty="0" smtClean="0">
                <a:solidFill>
                  <a:schemeClr val="bg1"/>
                </a:solidFill>
              </a:rPr>
              <a:t>event</a:t>
            </a:r>
            <a:r>
              <a:rPr lang="en-US" sz="2000" dirty="0" smtClean="0"/>
              <a:t>;</a:t>
            </a:r>
            <a:endParaRPr lang="en-US" sz="2000" dirty="0"/>
          </a:p>
          <a:p>
            <a:endParaRPr lang="en-US" sz="2000" dirty="0"/>
          </a:p>
          <a:p>
            <a:r>
              <a:rPr lang="en-US" sz="2000" dirty="0" smtClean="0"/>
              <a:t>	Ensure </a:t>
            </a:r>
            <a:r>
              <a:rPr lang="en-US" sz="2000" dirty="0"/>
              <a:t>you travel with a spare race </a:t>
            </a:r>
            <a:r>
              <a:rPr lang="en-US" sz="2000" dirty="0" err="1" smtClean="0"/>
              <a:t>tyre</a:t>
            </a:r>
            <a:r>
              <a:rPr lang="en-US" sz="2000" dirty="0" smtClean="0"/>
              <a:t> </a:t>
            </a:r>
            <a:r>
              <a:rPr lang="en-US" sz="2000" dirty="0"/>
              <a:t>– whether it be a HP or  tubular (If on tubulars ensure you have a tube of fresh unopened glue as opposed a half used tube (and highly oxidized) of glue.</a:t>
            </a:r>
          </a:p>
          <a:p>
            <a:endParaRPr lang="en-US" sz="2000" dirty="0"/>
          </a:p>
          <a:p>
            <a:r>
              <a:rPr lang="en-US" sz="2000" dirty="0" smtClean="0"/>
              <a:t>	Race </a:t>
            </a:r>
            <a:r>
              <a:rPr lang="en-US" sz="2000" dirty="0"/>
              <a:t>wheels should all be </a:t>
            </a:r>
            <a:r>
              <a:rPr lang="en-US" sz="2000" dirty="0" smtClean="0"/>
              <a:t>using</a:t>
            </a:r>
            <a:r>
              <a:rPr lang="en-US" sz="2000" dirty="0"/>
              <a:t> a </a:t>
            </a:r>
            <a:r>
              <a:rPr lang="en-US" sz="2000" dirty="0" err="1" smtClean="0"/>
              <a:t>tyre</a:t>
            </a:r>
            <a:r>
              <a:rPr lang="en-US" sz="2000" dirty="0" smtClean="0"/>
              <a:t> </a:t>
            </a:r>
            <a:r>
              <a:rPr lang="en-US" sz="2000" dirty="0"/>
              <a:t>sealant  ....  Better do have 30-40ml of this in each tire and have a chance of finishing in your bunch </a:t>
            </a:r>
            <a:r>
              <a:rPr lang="en-US" sz="2000" dirty="0" smtClean="0"/>
              <a:t>than </a:t>
            </a:r>
            <a:r>
              <a:rPr lang="en-US" sz="2000" dirty="0"/>
              <a:t>not having it and having to ride the rim to a wheel stop and then change (its not 100% guaranteed to work but it does work most of the time)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err="1" smtClean="0"/>
              <a:t>Tyres</a:t>
            </a:r>
            <a:r>
              <a:rPr lang="en-US" altLang="en-US" sz="3600" b="1" dirty="0" smtClean="0"/>
              <a:t> &amp; Wheels</a:t>
            </a:r>
            <a:endParaRPr lang="en-US" altLang="en-US" sz="3600" b="1" dirty="0"/>
          </a:p>
        </p:txBody>
      </p:sp>
      <p:pic>
        <p:nvPicPr>
          <p:cNvPr id="27650"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txBox="1">
            <a:spLocks noChangeArrowheads="1"/>
          </p:cNvSpPr>
          <p:nvPr/>
        </p:nvSpPr>
        <p:spPr bwMode="auto">
          <a:xfrm>
            <a:off x="0" y="1447800"/>
            <a:ext cx="5638800" cy="26670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dirty="0" smtClean="0"/>
              <a:t>    </a:t>
            </a:r>
            <a:endParaRPr lang="en-US" sz="2000" dirty="0"/>
          </a:p>
          <a:p>
            <a:r>
              <a:rPr lang="en-US" sz="2000" dirty="0" smtClean="0"/>
              <a:t>	You </a:t>
            </a:r>
            <a:r>
              <a:rPr lang="en-US" sz="2000" dirty="0"/>
              <a:t>need tubes with removable </a:t>
            </a:r>
            <a:r>
              <a:rPr lang="en-US" sz="2000" dirty="0" smtClean="0"/>
              <a:t>valve </a:t>
            </a:r>
            <a:r>
              <a:rPr lang="en-US" sz="2000" dirty="0"/>
              <a:t>cores to use a sealant  - or if you are riding tubulars they have removable valve cores </a:t>
            </a:r>
            <a:r>
              <a:rPr lang="en-US" sz="2000" dirty="0" smtClean="0"/>
              <a:t>…..</a:t>
            </a:r>
            <a:endParaRPr lang="en-US" sz="2000" dirty="0"/>
          </a:p>
          <a:p>
            <a:endParaRPr lang="en-US" sz="2000" dirty="0"/>
          </a:p>
          <a:p>
            <a:r>
              <a:rPr lang="en-US" sz="2000" dirty="0" smtClean="0"/>
              <a:t>	Ensure </a:t>
            </a:r>
            <a:r>
              <a:rPr lang="en-US" sz="2000" dirty="0"/>
              <a:t>you have wheel cards (sample template attached below - you can print and get laminated - 2 cards on an A4 Landscape) - print up more than you need (3 sets) - you need some strong cloth type tape (white physio tape is good) to attach these to your wheels - ensure you don't place on the cassette side. You need a china-graph  pencil to write your race number on and then clean it off for the next time.</a:t>
            </a:r>
          </a:p>
          <a:p>
            <a:pPr marL="0" indent="0" eaLnBrk="1" hangingPunct="1">
              <a:spcBef>
                <a:spcPct val="20000"/>
              </a:spcBef>
              <a:defRPr/>
            </a:pPr>
            <a:endParaRPr lang="en-US" sz="2000" dirty="0" smtClean="0">
              <a:solidFill>
                <a:schemeClr val="bg1"/>
              </a:solidFill>
              <a:latin typeface="Tahom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429000"/>
            <a:ext cx="3127055" cy="2247900"/>
          </a:xfrm>
          <a:prstGeom prst="rect">
            <a:avLst/>
          </a:prstGeom>
        </p:spPr>
      </p:pic>
    </p:spTree>
    <p:extLst>
      <p:ext uri="{BB962C8B-B14F-4D97-AF65-F5344CB8AC3E}">
        <p14:creationId xmlns:p14="http://schemas.microsoft.com/office/powerpoint/2010/main" val="1335646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Title 1"/>
          <p:cNvSpPr txBox="1">
            <a:spLocks/>
          </p:cNvSpPr>
          <p:nvPr/>
        </p:nvSpPr>
        <p:spPr bwMode="auto">
          <a:xfrm>
            <a:off x="1143000" y="685800"/>
            <a:ext cx="7086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smtClean="0"/>
              <a:t>Valves</a:t>
            </a:r>
            <a:endParaRPr lang="en-US" altLang="en-US" sz="3600" b="1" dirty="0"/>
          </a:p>
        </p:txBody>
      </p:sp>
      <p:pic>
        <p:nvPicPr>
          <p:cNvPr id="28674"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txBox="1">
            <a:spLocks noChangeArrowheads="1"/>
          </p:cNvSpPr>
          <p:nvPr/>
        </p:nvSpPr>
        <p:spPr bwMode="auto">
          <a:xfrm>
            <a:off x="381000" y="1531322"/>
            <a:ext cx="8610600" cy="258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buNone/>
            </a:pPr>
            <a:r>
              <a:rPr lang="en-US" sz="2400" dirty="0" smtClean="0"/>
              <a:t>Internal valve </a:t>
            </a:r>
            <a:r>
              <a:rPr lang="en-US" sz="2400" dirty="0"/>
              <a:t>extenders with removable valve cores are the best (and have some spare valves and a </a:t>
            </a:r>
            <a:r>
              <a:rPr lang="en-US" sz="2400" dirty="0" smtClean="0"/>
              <a:t>valve </a:t>
            </a:r>
            <a:r>
              <a:rPr lang="en-US" sz="2400" dirty="0"/>
              <a:t>tool) </a:t>
            </a:r>
          </a:p>
          <a:p>
            <a:r>
              <a:rPr lang="en-US" sz="2400" dirty="0"/>
              <a:t> Steer away </a:t>
            </a:r>
            <a:r>
              <a:rPr lang="en-US" sz="2400" dirty="0" smtClean="0"/>
              <a:t>from External </a:t>
            </a:r>
            <a:r>
              <a:rPr lang="en-US" sz="2400" dirty="0"/>
              <a:t>valve extenders that thread over the </a:t>
            </a:r>
            <a:r>
              <a:rPr lang="en-US" sz="2400" dirty="0" smtClean="0"/>
              <a:t>valve. Video description: </a:t>
            </a:r>
            <a:r>
              <a:rPr lang="en-US" sz="2400" dirty="0" smtClean="0">
                <a:solidFill>
                  <a:schemeClr val="accent6"/>
                </a:solidFill>
              </a:rPr>
              <a:t>https</a:t>
            </a:r>
            <a:r>
              <a:rPr lang="en-US" sz="2400" dirty="0">
                <a:solidFill>
                  <a:schemeClr val="accent6"/>
                </a:solidFill>
              </a:rPr>
              <a:t>://</a:t>
            </a:r>
            <a:r>
              <a:rPr lang="en-US" sz="2400" dirty="0" err="1">
                <a:solidFill>
                  <a:schemeClr val="accent6"/>
                </a:solidFill>
              </a:rPr>
              <a:t>www.youtube.com</a:t>
            </a:r>
            <a:r>
              <a:rPr lang="en-US" sz="2400" dirty="0">
                <a:solidFill>
                  <a:schemeClr val="accent6"/>
                </a:solidFill>
              </a:rPr>
              <a:t>/</a:t>
            </a:r>
            <a:r>
              <a:rPr lang="en-US" sz="2400" dirty="0" err="1">
                <a:solidFill>
                  <a:schemeClr val="accent6"/>
                </a:solidFill>
              </a:rPr>
              <a:t>watch?v</a:t>
            </a:r>
            <a:r>
              <a:rPr lang="en-US" sz="2400" dirty="0">
                <a:solidFill>
                  <a:schemeClr val="accent6"/>
                </a:solidFill>
              </a:rPr>
              <a:t>=Sx8aLQBPD-M</a:t>
            </a:r>
          </a:p>
        </p:txBody>
      </p:sp>
      <p:pic>
        <p:nvPicPr>
          <p:cNvPr id="6" name="Picture 5"/>
          <p:cNvPicPr>
            <a:picLocks noChangeAspect="1"/>
          </p:cNvPicPr>
          <p:nvPr/>
        </p:nvPicPr>
        <p:blipFill>
          <a:blip r:embed="rId3"/>
          <a:stretch>
            <a:fillRect/>
          </a:stretch>
        </p:blipFill>
        <p:spPr>
          <a:xfrm>
            <a:off x="304801" y="3816022"/>
            <a:ext cx="2590800" cy="2295358"/>
          </a:xfrm>
          <a:prstGeom prst="rect">
            <a:avLst/>
          </a:prstGeom>
        </p:spPr>
      </p:pic>
      <p:pic>
        <p:nvPicPr>
          <p:cNvPr id="7" name="Picture 6"/>
          <p:cNvPicPr>
            <a:picLocks noChangeAspect="1"/>
          </p:cNvPicPr>
          <p:nvPr/>
        </p:nvPicPr>
        <p:blipFill>
          <a:blip r:embed="rId4"/>
          <a:stretch>
            <a:fillRect/>
          </a:stretch>
        </p:blipFill>
        <p:spPr>
          <a:xfrm>
            <a:off x="3476853" y="3769253"/>
            <a:ext cx="2695348" cy="2342125"/>
          </a:xfrm>
          <a:prstGeom prst="rect">
            <a:avLst/>
          </a:prstGeom>
        </p:spPr>
      </p:pic>
      <p:pic>
        <p:nvPicPr>
          <p:cNvPr id="8" name="Picture 7"/>
          <p:cNvPicPr>
            <a:picLocks noChangeAspect="1"/>
          </p:cNvPicPr>
          <p:nvPr/>
        </p:nvPicPr>
        <p:blipFill rotWithShape="1">
          <a:blip r:embed="rId5"/>
          <a:srcRect l="20700" r="16030"/>
          <a:stretch/>
        </p:blipFill>
        <p:spPr>
          <a:xfrm>
            <a:off x="6705600" y="3802519"/>
            <a:ext cx="1905000" cy="2308860"/>
          </a:xfrm>
          <a:prstGeom prst="rect">
            <a:avLst/>
          </a:prstGeom>
        </p:spPr>
      </p:pic>
      <p:sp>
        <p:nvSpPr>
          <p:cNvPr id="10" name="TextBox 9"/>
          <p:cNvSpPr txBox="1"/>
          <p:nvPr/>
        </p:nvSpPr>
        <p:spPr>
          <a:xfrm>
            <a:off x="3107961" y="3402409"/>
            <a:ext cx="3352801" cy="400110"/>
          </a:xfrm>
          <a:prstGeom prst="rect">
            <a:avLst/>
          </a:prstGeom>
          <a:noFill/>
        </p:spPr>
        <p:txBody>
          <a:bodyPr wrap="square" rtlCol="0">
            <a:spAutoFit/>
          </a:bodyPr>
          <a:lstStyle/>
          <a:p>
            <a:r>
              <a:rPr lang="en-US" sz="2000" dirty="0" smtClean="0"/>
              <a:t>    External valve extenders</a:t>
            </a:r>
            <a:endParaRPr lang="en-US" sz="2000" dirty="0"/>
          </a:p>
        </p:txBody>
      </p:sp>
      <p:sp>
        <p:nvSpPr>
          <p:cNvPr id="11" name="TextBox 10"/>
          <p:cNvSpPr txBox="1"/>
          <p:nvPr/>
        </p:nvSpPr>
        <p:spPr>
          <a:xfrm>
            <a:off x="6783433" y="3402409"/>
            <a:ext cx="2116666" cy="400110"/>
          </a:xfrm>
          <a:prstGeom prst="rect">
            <a:avLst/>
          </a:prstGeom>
          <a:noFill/>
        </p:spPr>
        <p:txBody>
          <a:bodyPr wrap="square" rtlCol="0">
            <a:spAutoFit/>
          </a:bodyPr>
          <a:lstStyle/>
          <a:p>
            <a:r>
              <a:rPr lang="en-US" sz="2000" dirty="0" smtClean="0"/>
              <a:t>Spare Valves</a:t>
            </a:r>
            <a:endParaRPr lang="en-US" sz="2000" dirty="0"/>
          </a:p>
        </p:txBody>
      </p:sp>
      <p:sp>
        <p:nvSpPr>
          <p:cNvPr id="12" name="TextBox 11"/>
          <p:cNvSpPr txBox="1"/>
          <p:nvPr/>
        </p:nvSpPr>
        <p:spPr>
          <a:xfrm>
            <a:off x="162393" y="3466951"/>
            <a:ext cx="2945568" cy="400110"/>
          </a:xfrm>
          <a:prstGeom prst="rect">
            <a:avLst/>
          </a:prstGeom>
          <a:noFill/>
        </p:spPr>
        <p:txBody>
          <a:bodyPr wrap="square" rtlCol="0">
            <a:spAutoFit/>
          </a:bodyPr>
          <a:lstStyle/>
          <a:p>
            <a:r>
              <a:rPr lang="en-US" sz="2000" dirty="0" smtClean="0"/>
              <a:t>Internal </a:t>
            </a:r>
            <a:r>
              <a:rPr lang="en-US" sz="2000" dirty="0"/>
              <a:t>v</a:t>
            </a:r>
            <a:r>
              <a:rPr lang="en-US" sz="2000" dirty="0" smtClean="0"/>
              <a:t>alve extenders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Title 1"/>
          <p:cNvSpPr txBox="1">
            <a:spLocks/>
          </p:cNvSpPr>
          <p:nvPr/>
        </p:nvSpPr>
        <p:spPr bwMode="auto">
          <a:xfrm>
            <a:off x="2819400" y="685800"/>
            <a:ext cx="5410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smtClean="0"/>
              <a:t>Skewers</a:t>
            </a:r>
            <a:endParaRPr lang="en-US" altLang="en-US" sz="3600" b="1" dirty="0"/>
          </a:p>
        </p:txBody>
      </p:sp>
      <p:pic>
        <p:nvPicPr>
          <p:cNvPr id="29698"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txBox="1">
            <a:spLocks noChangeArrowheads="1"/>
          </p:cNvSpPr>
          <p:nvPr/>
        </p:nvSpPr>
        <p:spPr bwMode="auto">
          <a:xfrm>
            <a:off x="381000" y="1676400"/>
            <a:ext cx="8458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buNone/>
            </a:pPr>
            <a:r>
              <a:rPr lang="en-US" sz="2400" dirty="0" smtClean="0"/>
              <a:t>Have a read of </a:t>
            </a:r>
            <a:r>
              <a:rPr lang="en-US" sz="2400" dirty="0" smtClean="0">
                <a:hlinkClick r:id="rId3"/>
              </a:rPr>
              <a:t>the article </a:t>
            </a:r>
            <a:r>
              <a:rPr lang="en-US" sz="2400" dirty="0" smtClean="0"/>
              <a:t>below in order to understand the make up and correct use of skewer</a:t>
            </a:r>
          </a:p>
          <a:p>
            <a:pPr>
              <a:buNone/>
            </a:pPr>
            <a:r>
              <a:rPr lang="en-US" sz="2400" dirty="0"/>
              <a:t>http://</a:t>
            </a:r>
            <a:r>
              <a:rPr lang="en-US" sz="2400" dirty="0" err="1"/>
              <a:t>sheldonbrown.com</a:t>
            </a:r>
            <a:r>
              <a:rPr lang="en-US" sz="2400" dirty="0"/>
              <a:t>/</a:t>
            </a:r>
            <a:r>
              <a:rPr lang="en-US" sz="2400" dirty="0" err="1"/>
              <a:t>skewers.html</a:t>
            </a:r>
            <a:endParaRPr lang="en-US" sz="24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458448"/>
            <a:ext cx="4328553" cy="232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1371600" y="838200"/>
            <a:ext cx="6572250" cy="533400"/>
          </a:xfrm>
        </p:spPr>
        <p:txBody>
          <a:bodyPr/>
          <a:lstStyle/>
          <a:p>
            <a:pPr eaLnBrk="1" hangingPunct="1"/>
            <a:r>
              <a:rPr lang="en-AU" altLang="en-US" sz="4000" b="1">
                <a:ea typeface="MS PGothic" charset="-128"/>
              </a:rPr>
              <a:t>Why?</a:t>
            </a:r>
            <a:endParaRPr lang="en-US" altLang="en-US" sz="4000" b="1">
              <a:ea typeface="MS PGothic" charset="-128"/>
            </a:endParaRPr>
          </a:p>
        </p:txBody>
      </p:sp>
      <p:pic>
        <p:nvPicPr>
          <p:cNvPr id="16386" name="Picture 4"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txBox="1">
            <a:spLocks noChangeArrowheads="1"/>
          </p:cNvSpPr>
          <p:nvPr/>
        </p:nvSpPr>
        <p:spPr bwMode="auto">
          <a:xfrm>
            <a:off x="152400" y="1524000"/>
            <a:ext cx="533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285750" indent="-28575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eaLnBrk="1" hangingPunct="1">
              <a:lnSpc>
                <a:spcPct val="90000"/>
              </a:lnSpc>
            </a:pPr>
            <a:r>
              <a:rPr lang="en-US" altLang="en-US" sz="2400" dirty="0"/>
              <a:t>We need to </a:t>
            </a:r>
            <a:r>
              <a:rPr lang="en-US" altLang="en-US" sz="2400" dirty="0" err="1"/>
              <a:t>optimise</a:t>
            </a:r>
            <a:r>
              <a:rPr lang="en-US" altLang="en-US" sz="2400" dirty="0"/>
              <a:t> our operations and make travel easy. It</a:t>
            </a:r>
            <a:r>
              <a:rPr lang="uk-UA" altLang="en-US" sz="2400" dirty="0"/>
              <a:t>’</a:t>
            </a:r>
            <a:r>
              <a:rPr lang="en-US" altLang="en-US" sz="2400" dirty="0"/>
              <a:t>s a stressor we can </a:t>
            </a:r>
            <a:r>
              <a:rPr lang="en-US" altLang="en-US" sz="2400" dirty="0" err="1"/>
              <a:t>minimise</a:t>
            </a:r>
            <a:r>
              <a:rPr lang="en-US" altLang="en-US" sz="2400" dirty="0"/>
              <a:t> if you do it well;</a:t>
            </a:r>
          </a:p>
          <a:p>
            <a:pPr eaLnBrk="1" hangingPunct="1">
              <a:lnSpc>
                <a:spcPct val="90000"/>
              </a:lnSpc>
            </a:pPr>
            <a:endParaRPr lang="en-US" altLang="en-US" sz="2400" dirty="0"/>
          </a:p>
          <a:p>
            <a:pPr eaLnBrk="1" hangingPunct="1">
              <a:lnSpc>
                <a:spcPct val="90000"/>
              </a:lnSpc>
            </a:pPr>
            <a:r>
              <a:rPr lang="en-US" altLang="en-US" sz="2400" dirty="0"/>
              <a:t>Do it </a:t>
            </a:r>
            <a:r>
              <a:rPr lang="en-US" altLang="en-US" sz="2400" dirty="0" smtClean="0"/>
              <a:t>poorly</a:t>
            </a:r>
            <a:r>
              <a:rPr lang="en-US" altLang="en-US" sz="2400" dirty="0"/>
              <a:t>, it will compromise your ability to perform;</a:t>
            </a:r>
          </a:p>
          <a:p>
            <a:pPr eaLnBrk="1" hangingPunct="1">
              <a:lnSpc>
                <a:spcPct val="90000"/>
              </a:lnSpc>
            </a:pPr>
            <a:endParaRPr lang="en-US" altLang="en-US" sz="2400" dirty="0"/>
          </a:p>
          <a:p>
            <a:pPr eaLnBrk="1" hangingPunct="1">
              <a:lnSpc>
                <a:spcPct val="90000"/>
              </a:lnSpc>
            </a:pPr>
            <a:r>
              <a:rPr lang="en-US" altLang="en-US" sz="2400" dirty="0"/>
              <a:t>Control the </a:t>
            </a:r>
            <a:r>
              <a:rPr lang="en-US" altLang="en-US" sz="2400" dirty="0" err="1"/>
              <a:t>c</a:t>
            </a:r>
            <a:r>
              <a:rPr lang="en-US" altLang="en-US" sz="2400" dirty="0" err="1" smtClean="0"/>
              <a:t>ontrollables</a:t>
            </a:r>
            <a:r>
              <a:rPr lang="en-US" altLang="en-US" sz="2400" dirty="0" smtClean="0"/>
              <a:t> </a:t>
            </a:r>
            <a:r>
              <a:rPr lang="en-US" altLang="en-US" sz="2400" dirty="0"/>
              <a:t>and ensure your equipment is at a worlds best standard;</a:t>
            </a:r>
          </a:p>
          <a:p>
            <a:pPr eaLnBrk="1" hangingPunct="1">
              <a:lnSpc>
                <a:spcPct val="90000"/>
              </a:lnSpc>
            </a:pPr>
            <a:endParaRPr lang="en-US" altLang="en-US" sz="2400" dirty="0"/>
          </a:p>
          <a:p>
            <a:pPr eaLnBrk="1" hangingPunct="1">
              <a:lnSpc>
                <a:spcPct val="90000"/>
              </a:lnSpc>
            </a:pPr>
            <a:r>
              <a:rPr lang="en-US" altLang="en-US" sz="2400" dirty="0"/>
              <a:t>99% right is 100% wrong.</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t="5927" b="5185"/>
          <a:stretch>
            <a:fillRect/>
          </a:stretch>
        </p:blipFill>
        <p:spPr bwMode="auto">
          <a:xfrm>
            <a:off x="5503863" y="27432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4" descr="logo-NSW-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1447800" y="685800"/>
            <a:ext cx="6781800" cy="762000"/>
          </a:xfrm>
        </p:spPr>
        <p:txBody>
          <a:bodyPr/>
          <a:lstStyle/>
          <a:p>
            <a:r>
              <a:rPr lang="en-US" altLang="en-US" sz="3600" b="1">
                <a:ea typeface="MS PGothic" charset="-128"/>
              </a:rPr>
              <a:t>Travel Bags</a:t>
            </a:r>
          </a:p>
        </p:txBody>
      </p:sp>
      <p:sp>
        <p:nvSpPr>
          <p:cNvPr id="6" name="Rectangle 3"/>
          <p:cNvSpPr txBox="1">
            <a:spLocks noChangeArrowheads="1"/>
          </p:cNvSpPr>
          <p:nvPr/>
        </p:nvSpPr>
        <p:spPr bwMode="auto">
          <a:xfrm>
            <a:off x="381000" y="1676400"/>
            <a:ext cx="8534400" cy="24384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eaLnBrk="1" hangingPunct="1">
              <a:spcBef>
                <a:spcPct val="20000"/>
              </a:spcBef>
              <a:defRPr/>
            </a:pPr>
            <a:r>
              <a:rPr lang="en-US" dirty="0" smtClean="0">
                <a:solidFill>
                  <a:schemeClr val="bg1"/>
                </a:solidFill>
                <a:latin typeface="Tahoma" charset="0"/>
              </a:rPr>
              <a:t>Carry-on Bag:</a:t>
            </a:r>
          </a:p>
          <a:p>
            <a:pPr eaLnBrk="1" hangingPunct="1">
              <a:spcBef>
                <a:spcPct val="20000"/>
              </a:spcBef>
              <a:buFontTx/>
              <a:buChar char="•"/>
              <a:defRPr/>
            </a:pPr>
            <a:r>
              <a:rPr lang="en-US" dirty="0" smtClean="0">
                <a:solidFill>
                  <a:schemeClr val="bg1"/>
                </a:solidFill>
                <a:latin typeface="Tahoma" charset="0"/>
              </a:rPr>
              <a:t>Domestic dimensions for most airlines is below with weight not over 7kgs;</a:t>
            </a:r>
          </a:p>
          <a:p>
            <a:pPr>
              <a:defRPr/>
            </a:pPr>
            <a:r>
              <a:rPr lang="en-US" sz="2000" dirty="0" smtClean="0"/>
              <a:t>Length</a:t>
            </a:r>
            <a:r>
              <a:rPr lang="en-US" sz="2000" dirty="0"/>
              <a:t> </a:t>
            </a:r>
            <a:r>
              <a:rPr lang="en-US" sz="2000" dirty="0" smtClean="0"/>
              <a:t>                 Height              Depth</a:t>
            </a:r>
            <a:r>
              <a:rPr lang="en-US" sz="2000" dirty="0"/>
              <a:t>	</a:t>
            </a:r>
            <a:r>
              <a:rPr lang="en-US" sz="2000" dirty="0" smtClean="0"/>
              <a:t>             Total </a:t>
            </a:r>
            <a:r>
              <a:rPr lang="en-US" sz="2000" dirty="0"/>
              <a:t>linear dimensions	</a:t>
            </a:r>
          </a:p>
          <a:p>
            <a:pPr>
              <a:defRPr/>
            </a:pPr>
            <a:r>
              <a:rPr lang="is-IS" sz="2000" dirty="0"/>
              <a:t>48cm (19in)	+ 34cm (13in)	+23cm (9in)	= 105cm (41in)</a:t>
            </a:r>
            <a:r>
              <a:rPr lang="is-IS" dirty="0"/>
              <a:t>	</a:t>
            </a:r>
            <a:endParaRPr lang="en-US" dirty="0" smtClean="0">
              <a:solidFill>
                <a:schemeClr val="bg1"/>
              </a:solidFill>
              <a:latin typeface="Tahoma" charset="0"/>
            </a:endParaRPr>
          </a:p>
          <a:p>
            <a:pPr eaLnBrk="1" hangingPunct="1">
              <a:spcBef>
                <a:spcPct val="20000"/>
              </a:spcBef>
              <a:buFontTx/>
              <a:buChar char="•"/>
              <a:defRPr/>
            </a:pPr>
            <a:r>
              <a:rPr lang="en-US" dirty="0" smtClean="0">
                <a:solidFill>
                  <a:schemeClr val="bg1"/>
                </a:solidFill>
                <a:latin typeface="Tahoma" charset="0"/>
              </a:rPr>
              <a:t>Soft bag on wheels with retractable handle – easy to wheel around with a bike bag and not carrying too much over your shoulders/back;</a:t>
            </a:r>
          </a:p>
          <a:p>
            <a:pPr eaLnBrk="1" hangingPunct="1">
              <a:spcBef>
                <a:spcPct val="20000"/>
              </a:spcBef>
              <a:buFontTx/>
              <a:buChar char="•"/>
              <a:defRPr/>
            </a:pPr>
            <a:r>
              <a:rPr lang="en-US" dirty="0" smtClean="0">
                <a:solidFill>
                  <a:schemeClr val="bg1"/>
                </a:solidFill>
                <a:latin typeface="Tahoma" charset="0"/>
              </a:rPr>
              <a:t>Allows you to check in bike bag to 23kgs + your carry on – cheaper (if not free)</a:t>
            </a:r>
          </a:p>
          <a:p>
            <a:pPr eaLnBrk="1" hangingPunct="1">
              <a:spcBef>
                <a:spcPct val="20000"/>
              </a:spcBef>
              <a:buFontTx/>
              <a:buChar char="•"/>
              <a:defRPr/>
            </a:pPr>
            <a:r>
              <a:rPr lang="en-US" dirty="0" smtClean="0">
                <a:solidFill>
                  <a:schemeClr val="bg1"/>
                </a:solidFill>
                <a:latin typeface="Tahoma" charset="0"/>
              </a:rPr>
              <a:t>Most airlines also permit a laptop bag with your carry 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7" name="Picture 4" descr="logo-NSW-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1143000" y="685800"/>
            <a:ext cx="7086600" cy="762000"/>
          </a:xfrm>
        </p:spPr>
        <p:txBody>
          <a:bodyPr/>
          <a:lstStyle/>
          <a:p>
            <a:r>
              <a:rPr lang="en-US" altLang="en-US" sz="3600" b="1">
                <a:ea typeface="MS PGothic" charset="-128"/>
              </a:rPr>
              <a:t>Travel Bags</a:t>
            </a:r>
          </a:p>
        </p:txBody>
      </p:sp>
      <p:sp>
        <p:nvSpPr>
          <p:cNvPr id="6" name="Rectangle 3"/>
          <p:cNvSpPr txBox="1">
            <a:spLocks noChangeArrowheads="1"/>
          </p:cNvSpPr>
          <p:nvPr/>
        </p:nvSpPr>
        <p:spPr bwMode="auto">
          <a:xfrm>
            <a:off x="0" y="1676400"/>
            <a:ext cx="6019800" cy="24384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eaLnBrk="1" hangingPunct="1">
              <a:spcBef>
                <a:spcPct val="20000"/>
              </a:spcBef>
              <a:defRPr/>
            </a:pPr>
            <a:r>
              <a:rPr lang="en-US" dirty="0" smtClean="0">
                <a:solidFill>
                  <a:schemeClr val="bg1"/>
                </a:solidFill>
                <a:latin typeface="Tahoma" charset="0"/>
              </a:rPr>
              <a:t>Main Suitcase/Bag:</a:t>
            </a:r>
          </a:p>
          <a:p>
            <a:pPr eaLnBrk="1" hangingPunct="1">
              <a:spcBef>
                <a:spcPct val="20000"/>
              </a:spcBef>
              <a:buFontTx/>
              <a:buChar char="•"/>
              <a:defRPr/>
            </a:pPr>
            <a:r>
              <a:rPr lang="en-US" dirty="0" smtClean="0">
                <a:solidFill>
                  <a:schemeClr val="bg1"/>
                </a:solidFill>
                <a:latin typeface="Tahoma" charset="0"/>
              </a:rPr>
              <a:t>On wheels with handle – light and ensure that it can ‘piggy back’ your carry on bag – 3 bags don</a:t>
            </a:r>
            <a:r>
              <a:rPr lang="uk-UA" dirty="0" smtClean="0">
                <a:solidFill>
                  <a:schemeClr val="bg1"/>
                </a:solidFill>
                <a:latin typeface="Tahoma" charset="0"/>
              </a:rPr>
              <a:t>’</a:t>
            </a:r>
            <a:r>
              <a:rPr lang="en-US" dirty="0" smtClean="0">
                <a:solidFill>
                  <a:schemeClr val="bg1"/>
                </a:solidFill>
                <a:latin typeface="Tahoma" charset="0"/>
              </a:rPr>
              <a:t>t go into 2 hands;</a:t>
            </a:r>
          </a:p>
          <a:p>
            <a:pPr eaLnBrk="1" hangingPunct="1">
              <a:spcBef>
                <a:spcPct val="20000"/>
              </a:spcBef>
              <a:buFontTx/>
              <a:buChar char="•"/>
              <a:defRPr/>
            </a:pPr>
            <a:r>
              <a:rPr lang="en-US" dirty="0" smtClean="0">
                <a:solidFill>
                  <a:schemeClr val="bg1"/>
                </a:solidFill>
                <a:latin typeface="Tahoma" charset="0"/>
              </a:rPr>
              <a:t>This is an example of what works to piggy back your carry on:</a:t>
            </a:r>
          </a:p>
          <a:p>
            <a:pPr eaLnBrk="1" hangingPunct="1">
              <a:spcBef>
                <a:spcPct val="20000"/>
              </a:spcBef>
              <a:buFontTx/>
              <a:buChar char="•"/>
              <a:defRPr/>
            </a:pPr>
            <a:r>
              <a:rPr lang="en-US" dirty="0">
                <a:solidFill>
                  <a:schemeClr val="bg1"/>
                </a:solidFill>
                <a:latin typeface="Tahoma" charset="0"/>
                <a:hlinkClick r:id="rId4"/>
              </a:rPr>
              <a:t>http://</a:t>
            </a:r>
            <a:r>
              <a:rPr lang="en-US" dirty="0" smtClean="0">
                <a:solidFill>
                  <a:schemeClr val="bg1"/>
                </a:solidFill>
                <a:latin typeface="Tahoma" charset="0"/>
                <a:hlinkClick r:id="rId4"/>
              </a:rPr>
              <a:t>shop.samsonite.com/accessories/samsonite-add-a-bag-strap/49493XXXX.html</a:t>
            </a:r>
            <a:endParaRPr lang="en-US" dirty="0" smtClean="0">
              <a:solidFill>
                <a:schemeClr val="bg1"/>
              </a:solidFill>
              <a:latin typeface="Tahoma" charset="0"/>
            </a:endParaRPr>
          </a:p>
          <a:p>
            <a:pPr eaLnBrk="1" hangingPunct="1">
              <a:spcBef>
                <a:spcPct val="20000"/>
              </a:spcBef>
              <a:buFontTx/>
              <a:buChar char="•"/>
              <a:defRPr/>
            </a:pPr>
            <a:r>
              <a:rPr lang="en-US" dirty="0" smtClean="0">
                <a:solidFill>
                  <a:schemeClr val="bg1"/>
                </a:solidFill>
                <a:latin typeface="Tahoma" charset="0"/>
              </a:rPr>
              <a:t>Bag Straps cost under $10</a:t>
            </a:r>
          </a:p>
          <a:p>
            <a:pPr marL="0" indent="0" eaLnBrk="1" hangingPunct="1">
              <a:spcBef>
                <a:spcPct val="20000"/>
              </a:spcBef>
              <a:defRPr/>
            </a:pPr>
            <a:endParaRPr lang="en-US" dirty="0" smtClean="0">
              <a:solidFill>
                <a:schemeClr val="bg1"/>
              </a:solidFill>
              <a:latin typeface="Tahoma" charset="0"/>
            </a:endParaRPr>
          </a:p>
        </p:txBody>
      </p:sp>
      <p:pic>
        <p:nvPicPr>
          <p:cNvPr id="194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438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5" name="Picture 4" descr="logo-NSW-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a:xfrm>
            <a:off x="1143000" y="685800"/>
            <a:ext cx="7086600" cy="762000"/>
          </a:xfrm>
        </p:spPr>
        <p:txBody>
          <a:bodyPr/>
          <a:lstStyle/>
          <a:p>
            <a:r>
              <a:rPr lang="en-US" altLang="en-US" sz="3600" b="1">
                <a:ea typeface="MS PGothic" charset="-128"/>
              </a:rPr>
              <a:t>Bike Bags</a:t>
            </a:r>
          </a:p>
        </p:txBody>
      </p:sp>
      <p:sp>
        <p:nvSpPr>
          <p:cNvPr id="6" name="Rectangle 3"/>
          <p:cNvSpPr txBox="1">
            <a:spLocks noChangeArrowheads="1"/>
          </p:cNvSpPr>
          <p:nvPr/>
        </p:nvSpPr>
        <p:spPr bwMode="auto">
          <a:xfrm>
            <a:off x="381000" y="1676400"/>
            <a:ext cx="3733800" cy="24384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eaLnBrk="1" hangingPunct="1">
              <a:spcBef>
                <a:spcPct val="20000"/>
              </a:spcBef>
              <a:defRPr/>
            </a:pPr>
            <a:r>
              <a:rPr lang="en-US" dirty="0" smtClean="0">
                <a:solidFill>
                  <a:schemeClr val="bg1"/>
                </a:solidFill>
                <a:latin typeface="Tahoma" charset="0"/>
              </a:rPr>
              <a:t>Bag needs to fit:</a:t>
            </a:r>
          </a:p>
          <a:p>
            <a:pPr eaLnBrk="1" hangingPunct="1">
              <a:spcBef>
                <a:spcPct val="20000"/>
              </a:spcBef>
              <a:buFontTx/>
              <a:buChar char="•"/>
              <a:defRPr/>
            </a:pPr>
            <a:r>
              <a:rPr lang="en-US" sz="2000" dirty="0" smtClean="0">
                <a:solidFill>
                  <a:schemeClr val="bg1"/>
                </a:solidFill>
                <a:latin typeface="Tahoma" charset="0"/>
              </a:rPr>
              <a:t>1 bike &amp; 2 sets of wheels and some gear;</a:t>
            </a:r>
          </a:p>
          <a:p>
            <a:pPr eaLnBrk="1" hangingPunct="1">
              <a:spcBef>
                <a:spcPct val="20000"/>
              </a:spcBef>
              <a:buFontTx/>
              <a:buChar char="•"/>
              <a:defRPr/>
            </a:pPr>
            <a:r>
              <a:rPr lang="en-US" sz="2000" dirty="0" smtClean="0">
                <a:solidFill>
                  <a:schemeClr val="bg1"/>
                </a:solidFill>
                <a:latin typeface="Tahoma" charset="0"/>
              </a:rPr>
              <a:t>23kgs or less total weight;</a:t>
            </a:r>
          </a:p>
          <a:p>
            <a:pPr eaLnBrk="1" hangingPunct="1">
              <a:spcBef>
                <a:spcPct val="20000"/>
              </a:spcBef>
              <a:buFontTx/>
              <a:buChar char="•"/>
              <a:defRPr/>
            </a:pPr>
            <a:r>
              <a:rPr lang="en-US" sz="2000" dirty="0" smtClean="0">
                <a:solidFill>
                  <a:schemeClr val="bg1"/>
                </a:solidFill>
                <a:latin typeface="Tahoma" charset="0"/>
              </a:rPr>
              <a:t>Must fit in cars or vans;</a:t>
            </a:r>
          </a:p>
          <a:p>
            <a:pPr eaLnBrk="1" hangingPunct="1">
              <a:spcBef>
                <a:spcPct val="20000"/>
              </a:spcBef>
              <a:buFontTx/>
              <a:buChar char="•"/>
              <a:defRPr/>
            </a:pPr>
            <a:r>
              <a:rPr lang="en-US" sz="2000" dirty="0" smtClean="0">
                <a:solidFill>
                  <a:schemeClr val="bg1"/>
                </a:solidFill>
                <a:latin typeface="Tahoma" charset="0"/>
              </a:rPr>
              <a:t>This </a:t>
            </a:r>
            <a:r>
              <a:rPr lang="en-US" sz="2000" dirty="0" err="1" smtClean="0">
                <a:solidFill>
                  <a:schemeClr val="bg1"/>
                </a:solidFill>
                <a:latin typeface="Tahoma" charset="0"/>
              </a:rPr>
              <a:t>Evoc</a:t>
            </a:r>
            <a:r>
              <a:rPr lang="en-US" sz="2000" dirty="0" smtClean="0">
                <a:solidFill>
                  <a:schemeClr val="bg1"/>
                </a:solidFill>
                <a:latin typeface="Tahoma" charset="0"/>
              </a:rPr>
              <a:t> style is optimal and many brands are made in this style of bike bag;</a:t>
            </a:r>
          </a:p>
          <a:p>
            <a:pPr eaLnBrk="1" hangingPunct="1">
              <a:spcBef>
                <a:spcPct val="20000"/>
              </a:spcBef>
              <a:buFontTx/>
              <a:buChar char="•"/>
              <a:defRPr/>
            </a:pPr>
            <a:r>
              <a:rPr lang="en-US" sz="2000" dirty="0">
                <a:solidFill>
                  <a:schemeClr val="bg1"/>
                </a:solidFill>
                <a:latin typeface="Tahoma" charset="0"/>
                <a:hlinkClick r:id="rId4"/>
              </a:rPr>
              <a:t>https://</a:t>
            </a:r>
            <a:r>
              <a:rPr lang="en-US" sz="2000" dirty="0" smtClean="0">
                <a:solidFill>
                  <a:schemeClr val="bg1"/>
                </a:solidFill>
                <a:latin typeface="Tahoma" charset="0"/>
                <a:hlinkClick r:id="rId4"/>
              </a:rPr>
              <a:t>www.merlincycles.com/evoc-travel-bike-bag-50836.html</a:t>
            </a:r>
            <a:endParaRPr lang="en-US" sz="2000" dirty="0" smtClean="0">
              <a:solidFill>
                <a:schemeClr val="bg1"/>
              </a:solidFill>
              <a:latin typeface="Tahoma" charset="0"/>
            </a:endParaRPr>
          </a:p>
        </p:txBody>
      </p:sp>
      <p:pic>
        <p:nvPicPr>
          <p:cNvPr id="2150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764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Picture 4" descr="logo-NSW-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a:xfrm>
            <a:off x="1143000" y="685800"/>
            <a:ext cx="7086600" cy="762000"/>
          </a:xfrm>
        </p:spPr>
        <p:txBody>
          <a:bodyPr/>
          <a:lstStyle/>
          <a:p>
            <a:r>
              <a:rPr lang="en-US" altLang="en-US" sz="3600" b="1">
                <a:ea typeface="MS PGothic" charset="-128"/>
              </a:rPr>
              <a:t>Bike bags</a:t>
            </a:r>
          </a:p>
        </p:txBody>
      </p:sp>
      <p:sp>
        <p:nvSpPr>
          <p:cNvPr id="6" name="Rectangle 3"/>
          <p:cNvSpPr txBox="1">
            <a:spLocks noChangeArrowheads="1"/>
          </p:cNvSpPr>
          <p:nvPr/>
        </p:nvSpPr>
        <p:spPr bwMode="auto">
          <a:xfrm>
            <a:off x="381000" y="1676400"/>
            <a:ext cx="4953000" cy="24384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20000"/>
              </a:spcBef>
              <a:buFontTx/>
              <a:buChar char="•"/>
              <a:defRPr/>
            </a:pPr>
            <a:r>
              <a:rPr lang="en-US" dirty="0" err="1" smtClean="0">
                <a:solidFill>
                  <a:schemeClr val="bg1"/>
                </a:solidFill>
                <a:latin typeface="Tahoma" charset="0"/>
              </a:rPr>
              <a:t>Scicons</a:t>
            </a:r>
            <a:r>
              <a:rPr lang="en-US" dirty="0" smtClean="0">
                <a:solidFill>
                  <a:schemeClr val="bg1"/>
                </a:solidFill>
                <a:latin typeface="Tahoma" charset="0"/>
              </a:rPr>
              <a:t> are an option and whilst much bigger, they allow the bars to stay on – great option for </a:t>
            </a:r>
            <a:r>
              <a:rPr lang="en-US" dirty="0" err="1" smtClean="0">
                <a:solidFill>
                  <a:schemeClr val="bg1"/>
                </a:solidFill>
                <a:latin typeface="Tahoma" charset="0"/>
              </a:rPr>
              <a:t>Specialised</a:t>
            </a:r>
            <a:r>
              <a:rPr lang="en-US" dirty="0" smtClean="0">
                <a:solidFill>
                  <a:schemeClr val="bg1"/>
                </a:solidFill>
                <a:latin typeface="Tahoma" charset="0"/>
              </a:rPr>
              <a:t> </a:t>
            </a:r>
            <a:r>
              <a:rPr lang="en-US" dirty="0" err="1" smtClean="0">
                <a:solidFill>
                  <a:schemeClr val="bg1"/>
                </a:solidFill>
                <a:latin typeface="Tahoma" charset="0"/>
              </a:rPr>
              <a:t>Venge</a:t>
            </a:r>
            <a:r>
              <a:rPr lang="en-US" dirty="0" smtClean="0">
                <a:solidFill>
                  <a:schemeClr val="bg1"/>
                </a:solidFill>
                <a:latin typeface="Tahoma" charset="0"/>
              </a:rPr>
              <a:t> </a:t>
            </a:r>
            <a:r>
              <a:rPr lang="en-US" dirty="0" err="1" smtClean="0">
                <a:solidFill>
                  <a:schemeClr val="bg1"/>
                </a:solidFill>
                <a:latin typeface="Tahoma" charset="0"/>
              </a:rPr>
              <a:t>etc</a:t>
            </a:r>
            <a:r>
              <a:rPr lang="en-US" dirty="0" smtClean="0">
                <a:solidFill>
                  <a:schemeClr val="bg1"/>
                </a:solidFill>
                <a:latin typeface="Tahoma" charset="0"/>
              </a:rPr>
              <a:t>;</a:t>
            </a:r>
          </a:p>
          <a:p>
            <a:pPr eaLnBrk="1" hangingPunct="1">
              <a:spcBef>
                <a:spcPct val="20000"/>
              </a:spcBef>
              <a:buFontTx/>
              <a:buChar char="•"/>
              <a:defRPr/>
            </a:pPr>
            <a:endParaRPr lang="en-US" dirty="0" smtClean="0">
              <a:solidFill>
                <a:schemeClr val="bg1"/>
              </a:solidFill>
              <a:latin typeface="Tahoma" charset="0"/>
            </a:endParaRPr>
          </a:p>
          <a:p>
            <a:pPr eaLnBrk="1" hangingPunct="1">
              <a:spcBef>
                <a:spcPct val="20000"/>
              </a:spcBef>
              <a:buFontTx/>
              <a:buChar char="•"/>
              <a:defRPr/>
            </a:pPr>
            <a:r>
              <a:rPr lang="en-US" dirty="0" smtClean="0">
                <a:solidFill>
                  <a:schemeClr val="bg1"/>
                </a:solidFill>
                <a:latin typeface="Tahoma" charset="0"/>
                <a:hlinkClick r:id="rId4"/>
              </a:rPr>
              <a:t>http</a:t>
            </a:r>
            <a:r>
              <a:rPr lang="en-US" dirty="0">
                <a:solidFill>
                  <a:schemeClr val="bg1"/>
                </a:solidFill>
                <a:latin typeface="Tahoma" charset="0"/>
                <a:hlinkClick r:id="rId4"/>
              </a:rPr>
              <a:t>://</a:t>
            </a:r>
            <a:r>
              <a:rPr lang="en-US" dirty="0" smtClean="0">
                <a:solidFill>
                  <a:schemeClr val="bg1"/>
                </a:solidFill>
                <a:latin typeface="Tahoma" charset="0"/>
                <a:hlinkClick r:id="rId4"/>
              </a:rPr>
              <a:t>sciconbags.com</a:t>
            </a:r>
            <a:endParaRPr lang="en-US" dirty="0" smtClean="0">
              <a:solidFill>
                <a:schemeClr val="bg1"/>
              </a:solidFill>
              <a:latin typeface="Tahoma" charset="0"/>
            </a:endParaRPr>
          </a:p>
          <a:p>
            <a:pPr eaLnBrk="1" hangingPunct="1">
              <a:spcBef>
                <a:spcPct val="20000"/>
              </a:spcBef>
              <a:buFontTx/>
              <a:buChar char="•"/>
              <a:defRPr/>
            </a:pPr>
            <a:endParaRPr lang="en-US" dirty="0">
              <a:solidFill>
                <a:schemeClr val="bg1"/>
              </a:solidFill>
              <a:latin typeface="Tahoma" charset="0"/>
            </a:endParaRPr>
          </a:p>
          <a:p>
            <a:pPr eaLnBrk="1" hangingPunct="1">
              <a:spcBef>
                <a:spcPct val="20000"/>
              </a:spcBef>
              <a:buFontTx/>
              <a:buChar char="•"/>
              <a:defRPr/>
            </a:pPr>
            <a:r>
              <a:rPr lang="en-US" dirty="0" smtClean="0">
                <a:solidFill>
                  <a:schemeClr val="bg1"/>
                </a:solidFill>
                <a:latin typeface="Tahoma" charset="0"/>
              </a:rPr>
              <a:t>If you cant fit 2 sets of wheels in the bag, its no good.</a:t>
            </a:r>
          </a:p>
          <a:p>
            <a:pPr eaLnBrk="1" hangingPunct="1">
              <a:spcBef>
                <a:spcPct val="20000"/>
              </a:spcBef>
              <a:buFontTx/>
              <a:buChar char="•"/>
              <a:defRPr/>
            </a:pPr>
            <a:endParaRPr lang="en-US" dirty="0" smtClean="0">
              <a:solidFill>
                <a:schemeClr val="bg1"/>
              </a:solidFill>
              <a:latin typeface="Tahoma" charset="0"/>
            </a:endParaRPr>
          </a:p>
          <a:p>
            <a:pPr marL="0" indent="0" eaLnBrk="1" hangingPunct="1">
              <a:spcBef>
                <a:spcPct val="20000"/>
              </a:spcBef>
              <a:defRPr/>
            </a:pPr>
            <a:endParaRPr lang="en-US" dirty="0" smtClean="0">
              <a:solidFill>
                <a:schemeClr val="bg1"/>
              </a:solidFill>
              <a:latin typeface="Tahoma" charset="0"/>
            </a:endParaRPr>
          </a:p>
        </p:txBody>
      </p:sp>
      <p:pic>
        <p:nvPicPr>
          <p:cNvPr id="2355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a:t>Bike packing</a:t>
            </a:r>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381000" y="1676400"/>
            <a:ext cx="5105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marL="0" indent="0" eaLnBrk="1" hangingPunct="1">
              <a:buNone/>
            </a:pPr>
            <a:r>
              <a:rPr lang="en-US" altLang="en-US" sz="2000" dirty="0">
                <a:latin typeface="+mj-lt"/>
              </a:rPr>
              <a:t>Ensure you have:</a:t>
            </a:r>
          </a:p>
          <a:p>
            <a:pPr eaLnBrk="1" hangingPunct="1"/>
            <a:r>
              <a:rPr lang="en-US" altLang="en-US" sz="2000" dirty="0">
                <a:latin typeface="+mj-lt"/>
              </a:rPr>
              <a:t>Foam tubing to cover all your tubes – no marks need to occur on the bike from travel – use white tubing, its low density (light and full of air) best for absorbing shock;</a:t>
            </a:r>
          </a:p>
          <a:p>
            <a:pPr eaLnBrk="1" hangingPunct="1"/>
            <a:r>
              <a:rPr lang="en-US" altLang="en-US" sz="2000" dirty="0">
                <a:latin typeface="+mj-lt"/>
              </a:rPr>
              <a:t>Large block of foam under </a:t>
            </a:r>
            <a:r>
              <a:rPr lang="en-US" altLang="en-US" sz="2000" dirty="0" err="1">
                <a:latin typeface="+mj-lt"/>
              </a:rPr>
              <a:t>chainrings</a:t>
            </a:r>
            <a:r>
              <a:rPr lang="en-US" altLang="en-US" sz="2000" dirty="0">
                <a:latin typeface="+mj-lt"/>
              </a:rPr>
              <a:t>/cranks to absorb impact – extra protection is needed for those on power meters;</a:t>
            </a:r>
          </a:p>
          <a:p>
            <a:r>
              <a:rPr lang="en-US" sz="2000" dirty="0">
                <a:latin typeface="+mj-lt"/>
              </a:rPr>
              <a:t>Large block of foam around rear tip and rear derailleur area </a:t>
            </a:r>
            <a:r>
              <a:rPr lang="mr-IN" sz="2000" dirty="0" smtClean="0">
                <a:latin typeface="+mj-lt"/>
              </a:rPr>
              <a:t>–</a:t>
            </a:r>
            <a:r>
              <a:rPr lang="en-US" sz="2000" dirty="0" smtClean="0">
                <a:latin typeface="+mj-lt"/>
              </a:rPr>
              <a:t> Your rear</a:t>
            </a:r>
            <a:r>
              <a:rPr lang="en-US" sz="2000" dirty="0">
                <a:latin typeface="+mj-lt"/>
              </a:rPr>
              <a:t> </a:t>
            </a:r>
            <a:r>
              <a:rPr lang="en-US" sz="2000" dirty="0" smtClean="0">
                <a:latin typeface="+mj-lt"/>
              </a:rPr>
              <a:t>derailleur should be OFF</a:t>
            </a:r>
            <a:r>
              <a:rPr lang="en-US" sz="2000" dirty="0">
                <a:latin typeface="+mj-lt"/>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649" y="2434432"/>
            <a:ext cx="3657600"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a:t>Bike packing</a:t>
            </a:r>
          </a:p>
        </p:txBody>
      </p:sp>
      <p:pic>
        <p:nvPicPr>
          <p:cNvPr id="26626"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txBox="1">
            <a:spLocks noChangeArrowheads="1"/>
          </p:cNvSpPr>
          <p:nvPr/>
        </p:nvSpPr>
        <p:spPr bwMode="auto">
          <a:xfrm>
            <a:off x="381000" y="1676400"/>
            <a:ext cx="8610600" cy="2438400"/>
          </a:xfrm>
          <a:prstGeom prst="rect">
            <a:avLst/>
          </a:prstGeom>
          <a:noFill/>
          <a:ln>
            <a:noFill/>
          </a:ln>
          <a:extLs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smtClean="0"/>
              <a:t>	Plugs </a:t>
            </a:r>
            <a:r>
              <a:rPr lang="en-US" dirty="0"/>
              <a:t>for the ends of wheel axles and </a:t>
            </a:r>
            <a:r>
              <a:rPr lang="en-US" b="1" i="1" dirty="0"/>
              <a:t>heaps of spare ones</a:t>
            </a:r>
            <a:r>
              <a:rPr lang="en-US" dirty="0"/>
              <a:t> as they always go missing and break often - </a:t>
            </a:r>
            <a:r>
              <a:rPr lang="en-US" b="1" i="1" dirty="0"/>
              <a:t>THIS IS THE BIGGEST ISSUE THAT CAUSES TRAVEL DAMAGE - DONT SHIRK ON THIS – </a:t>
            </a:r>
            <a:r>
              <a:rPr lang="en-US" dirty="0"/>
              <a:t>get these from your bike shop as they are on new bikes / wheels when shipped from the </a:t>
            </a:r>
            <a:r>
              <a:rPr lang="en-US" dirty="0" smtClean="0"/>
              <a:t>factories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851" r="46150"/>
          <a:stretch/>
        </p:blipFill>
        <p:spPr>
          <a:xfrm>
            <a:off x="3352800" y="3613329"/>
            <a:ext cx="2322395" cy="2611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txBox="1">
            <a:spLocks/>
          </p:cNvSpPr>
          <p:nvPr/>
        </p:nvSpPr>
        <p:spPr bwMode="auto">
          <a:xfrm>
            <a:off x="1828800" y="685800"/>
            <a:ext cx="6400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a:spcBef>
                <a:spcPct val="0"/>
              </a:spcBef>
              <a:buFontTx/>
              <a:buNone/>
            </a:pPr>
            <a:r>
              <a:rPr lang="en-US" altLang="en-US" sz="3600" b="1" dirty="0"/>
              <a:t>Bike packing</a:t>
            </a:r>
          </a:p>
        </p:txBody>
      </p:sp>
      <p:pic>
        <p:nvPicPr>
          <p:cNvPr id="25602" name="Picture 9" descr="logo-NSW-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40463"/>
            <a:ext cx="457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txBox="1">
            <a:spLocks noChangeArrowheads="1"/>
          </p:cNvSpPr>
          <p:nvPr/>
        </p:nvSpPr>
        <p:spPr bwMode="auto">
          <a:xfrm>
            <a:off x="381000" y="1676400"/>
            <a:ext cx="5105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spcBef>
                <a:spcPct val="20000"/>
              </a:spcBef>
              <a:buChar char="•"/>
              <a:defRPr sz="3200">
                <a:solidFill>
                  <a:schemeClr val="bg1"/>
                </a:solidFill>
                <a:latin typeface="Arial" charset="0"/>
                <a:ea typeface="MS PGothic" charset="-128"/>
              </a:defRPr>
            </a:lvl1pPr>
            <a:lvl2pPr marL="742950" indent="-285750">
              <a:spcBef>
                <a:spcPct val="20000"/>
              </a:spcBef>
              <a:buChar char="–"/>
              <a:defRPr sz="2800">
                <a:solidFill>
                  <a:schemeClr val="bg1"/>
                </a:solidFill>
                <a:latin typeface="Arial" charset="0"/>
                <a:ea typeface="MS PGothic" charset="-128"/>
              </a:defRPr>
            </a:lvl2pPr>
            <a:lvl3pPr marL="1143000" indent="-228600">
              <a:spcBef>
                <a:spcPct val="20000"/>
              </a:spcBef>
              <a:buChar char="•"/>
              <a:defRPr sz="2400">
                <a:solidFill>
                  <a:schemeClr val="bg1"/>
                </a:solidFill>
                <a:latin typeface="Arial" charset="0"/>
                <a:ea typeface="MS PGothic" charset="-128"/>
              </a:defRPr>
            </a:lvl3pPr>
            <a:lvl4pPr marL="1600200" indent="-228600">
              <a:spcBef>
                <a:spcPct val="20000"/>
              </a:spcBef>
              <a:buChar char="–"/>
              <a:defRPr sz="2000">
                <a:solidFill>
                  <a:schemeClr val="bg1"/>
                </a:solidFill>
                <a:latin typeface="Arial" charset="0"/>
                <a:ea typeface="MS PGothic" charset="-128"/>
              </a:defRPr>
            </a:lvl4pPr>
            <a:lvl5pPr marL="2057400" indent="-228600">
              <a:spcBef>
                <a:spcPct val="20000"/>
              </a:spcBef>
              <a:buChar char="»"/>
              <a:defRPr sz="2000">
                <a:solidFill>
                  <a:schemeClr val="bg1"/>
                </a:solidFill>
                <a:latin typeface="Arial" charset="0"/>
                <a:ea typeface="MS PGothic" charset="-128"/>
              </a:defRPr>
            </a:lvl5pPr>
            <a:lvl6pPr marL="2514600" indent="-228600" eaLnBrk="0" fontAlgn="base" hangingPunct="0">
              <a:spcBef>
                <a:spcPct val="20000"/>
              </a:spcBef>
              <a:spcAft>
                <a:spcPct val="0"/>
              </a:spcAft>
              <a:buChar char="»"/>
              <a:defRPr sz="2000">
                <a:solidFill>
                  <a:schemeClr val="bg1"/>
                </a:solidFill>
                <a:latin typeface="Arial" charset="0"/>
                <a:ea typeface="MS PGothic" charset="-128"/>
              </a:defRPr>
            </a:lvl6pPr>
            <a:lvl7pPr marL="2971800" indent="-228600" eaLnBrk="0" fontAlgn="base" hangingPunct="0">
              <a:spcBef>
                <a:spcPct val="20000"/>
              </a:spcBef>
              <a:spcAft>
                <a:spcPct val="0"/>
              </a:spcAft>
              <a:buChar char="»"/>
              <a:defRPr sz="2000">
                <a:solidFill>
                  <a:schemeClr val="bg1"/>
                </a:solidFill>
                <a:latin typeface="Arial" charset="0"/>
                <a:ea typeface="MS PGothic" charset="-128"/>
              </a:defRPr>
            </a:lvl7pPr>
            <a:lvl8pPr marL="3429000" indent="-228600" eaLnBrk="0" fontAlgn="base" hangingPunct="0">
              <a:spcBef>
                <a:spcPct val="20000"/>
              </a:spcBef>
              <a:spcAft>
                <a:spcPct val="0"/>
              </a:spcAft>
              <a:buChar char="»"/>
              <a:defRPr sz="2000">
                <a:solidFill>
                  <a:schemeClr val="bg1"/>
                </a:solidFill>
                <a:latin typeface="Arial" charset="0"/>
                <a:ea typeface="MS PGothic" charset="-128"/>
              </a:defRPr>
            </a:lvl8pPr>
            <a:lvl9pPr marL="3886200" indent="-228600" eaLnBrk="0" fontAlgn="base" hangingPunct="0">
              <a:spcBef>
                <a:spcPct val="20000"/>
              </a:spcBef>
              <a:spcAft>
                <a:spcPct val="0"/>
              </a:spcAft>
              <a:buChar char="»"/>
              <a:defRPr sz="2000">
                <a:solidFill>
                  <a:schemeClr val="bg1"/>
                </a:solidFill>
                <a:latin typeface="Arial" charset="0"/>
                <a:ea typeface="MS PGothic" charset="-128"/>
              </a:defRPr>
            </a:lvl9pPr>
          </a:lstStyle>
          <a:p>
            <a:pPr marL="0" indent="0" eaLnBrk="1" hangingPunct="1">
              <a:buNone/>
            </a:pPr>
            <a:r>
              <a:rPr lang="en-US" altLang="en-US" sz="2000" dirty="0">
                <a:latin typeface="+mj-lt"/>
              </a:rPr>
              <a:t>Ensure you have:</a:t>
            </a:r>
          </a:p>
          <a:p>
            <a:r>
              <a:rPr lang="en-US" sz="2000" dirty="0"/>
              <a:t>Dummy axles/</a:t>
            </a:r>
            <a:r>
              <a:rPr lang="en-US" sz="2000" dirty="0" err="1"/>
              <a:t>Chainkeeper</a:t>
            </a:r>
            <a:r>
              <a:rPr lang="en-US" sz="2000" dirty="0"/>
              <a:t> if required in your bike bag </a:t>
            </a:r>
          </a:p>
          <a:p>
            <a:r>
              <a:rPr lang="en-US" sz="2000" dirty="0"/>
              <a:t>Something to protect seat pillar and seat - foam </a:t>
            </a:r>
            <a:r>
              <a:rPr lang="en-US" sz="2000" dirty="0" smtClean="0"/>
              <a:t>tube </a:t>
            </a:r>
            <a:r>
              <a:rPr lang="en-US" sz="2000" dirty="0"/>
              <a:t>for example </a:t>
            </a:r>
          </a:p>
          <a:p>
            <a:r>
              <a:rPr lang="en-US" sz="2000" dirty="0"/>
              <a:t>Wheels in wheel </a:t>
            </a:r>
            <a:r>
              <a:rPr lang="en-US" sz="2000" dirty="0" smtClean="0"/>
              <a:t>bags</a:t>
            </a:r>
          </a:p>
          <a:p>
            <a:r>
              <a:rPr lang="en-US" sz="2000" dirty="0" smtClean="0"/>
              <a:t>These </a:t>
            </a:r>
            <a:r>
              <a:rPr lang="en-US" sz="2000" dirty="0"/>
              <a:t>act as dummy axles (stop the frame from being squeezed) and they keep the chain off the chain stays in travel (save scratches) and they do their best work when you take the rear wheel when cleaning your bike as they allow you to clean the chain, rear </a:t>
            </a:r>
            <a:r>
              <a:rPr lang="en-US" sz="2000" dirty="0" err="1"/>
              <a:t>mech</a:t>
            </a:r>
            <a:r>
              <a:rPr lang="en-US" sz="2000" dirty="0"/>
              <a:t> </a:t>
            </a:r>
            <a:r>
              <a:rPr lang="en-US" sz="2000" dirty="0" err="1"/>
              <a:t>etc</a:t>
            </a:r>
            <a:r>
              <a:rPr lang="en-US" sz="2000" dirty="0"/>
              <a:t> well.</a:t>
            </a:r>
          </a:p>
          <a:p>
            <a:endParaRPr lang="en-US" sz="2000" dirty="0"/>
          </a:p>
          <a:p>
            <a:r>
              <a:rPr lang="en-US" sz="2000" dirty="0"/>
              <a:t>FYI the space at the rear tips is 130mm on a 10/11 speed road bike / 100mm for the front tips </a:t>
            </a:r>
          </a:p>
          <a:p>
            <a:endParaRPr lang="en-US" sz="2000" dirty="0">
              <a:latin typeface="+mj-lt"/>
            </a:endParaRPr>
          </a:p>
        </p:txBody>
      </p:sp>
      <p:pic>
        <p:nvPicPr>
          <p:cNvPr id="6" name="Picture 5" descr="IMG_146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895600"/>
            <a:ext cx="3342929" cy="2496750"/>
          </a:xfrm>
          <a:prstGeom prst="rect">
            <a:avLst/>
          </a:prstGeom>
        </p:spPr>
      </p:pic>
    </p:spTree>
    <p:extLst>
      <p:ext uri="{BB962C8B-B14F-4D97-AF65-F5344CB8AC3E}">
        <p14:creationId xmlns:p14="http://schemas.microsoft.com/office/powerpoint/2010/main" val="19831169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B96E179541146B9D0681AF11732A3" ma:contentTypeVersion="0" ma:contentTypeDescription="Create a new document." ma:contentTypeScope="" ma:versionID="4d71e28429f4cebffb402a0700a5d53b">
  <xsd:schema xmlns:xsd="http://www.w3.org/2001/XMLSchema" xmlns:xs="http://www.w3.org/2001/XMLSchema" xmlns:p="http://schemas.microsoft.com/office/2006/metadata/properties" targetNamespace="http://schemas.microsoft.com/office/2006/metadata/properties" ma:root="true" ma:fieldsID="342eb8613fe0e89455bc61070706174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70EA8F-5E62-408B-8FC4-C72763E26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9084</TotalTime>
  <Words>817</Words>
  <Application>Microsoft Macintosh PowerPoint</Application>
  <PresentationFormat>On-screen Show (4:3)</PresentationFormat>
  <Paragraphs>112</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PowerPoint Presentation</vt:lpstr>
      <vt:lpstr>Why?</vt:lpstr>
      <vt:lpstr>Travel Bags</vt:lpstr>
      <vt:lpstr>Travel Bags</vt:lpstr>
      <vt:lpstr>Bike Bags</vt:lpstr>
      <vt:lpstr>Bike bags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Anton Scott-Cameron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 Coach in Action</dc:title>
  <dc:creator>Triathlon Australia</dc:creator>
  <cp:lastModifiedBy>Mick Delamotte</cp:lastModifiedBy>
  <cp:revision>114</cp:revision>
  <dcterms:created xsi:type="dcterms:W3CDTF">2006-07-10T02:05:14Z</dcterms:created>
  <dcterms:modified xsi:type="dcterms:W3CDTF">2017-04-01T08:22:19Z</dcterms:modified>
</cp:coreProperties>
</file>